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7.xml" ContentType="application/vnd.openxmlformats-officedocument.presentationml.notes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6858000" type="screen4x3"/>
  <p:notesSz cx="6858000" cy="9144000"/>
  <p:defaultTextStyle>
    <a:defPPr>
      <a:defRPr lang="it-IT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85" d="100"/>
          <a:sy n="85" d="100"/>
        </p:scale>
        <p:origin x="1531" y="53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 /><Relationship Id="rId27" Type="http://schemas.openxmlformats.org/officeDocument/2006/relationships/tableStyles" Target="tableStyles.xml" /><Relationship Id="rId2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2DEC07-C386-0852-8866-14859E639DD4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0906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17587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35519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296C2D-B35F-0AE1-8A86-692757440B8A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04841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76185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10507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A1B16C-A07A-C64D-7A94-329207F94D21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8479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76647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48748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F1B55B-F893-8285-7807-E8DF5E7AC1BD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6148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24780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92978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6C7BF4-ABBE-0487-950D-3739CA1934DD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47112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249630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026897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4612AF-1040-9BBC-54C5-1696C6CE2B06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408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71340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43964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CEE64D-58F9-B27B-85BA-EF84D77303CE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7206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08597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51620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523C18-DE65-24EF-F728-22E949CE66B1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05617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14697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29275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B5F560-DA53-134B-0BEA-FE8551C1B772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52566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76434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54303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4091D8-4911-5FDD-BDF5-A2914098DE4D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47747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84061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89392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9FDB4F-18B0-2BFF-0510-A1D36805A99A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7308FC-4845-7BAD-4C61-890B46D9BEE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34262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85944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2201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13F070-2CEE-26C3-BE85-CAA38CC8797D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64864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41481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41861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393189-5C46-8A83-186E-518BEB625158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6396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64865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07138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78E6C3-94C5-AEFD-7FA5-EC6FAA919326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37564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13249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31724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AE377A-EE9B-B3AC-D828-D86F7F4C1737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44540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50073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79261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B7332D-B663-469B-BE43-C04A4D016960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10355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14494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8317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A314A6-7AF5-3058-3CBC-8CA80CDA3B1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18476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70646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70560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F1F2F-5272-55DC-CF3A-6B61F4D6681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65158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17853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45165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2C03C6-46E6-2D11-D90B-ABF9090AA5D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0789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25417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94166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6513B6-F06E-E6D9-44AB-E2F3D261A7BA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 bwMode="auto">
          <a:xfrm>
            <a:off x="0" y="3832224"/>
            <a:ext cx="9144000" cy="302577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 bwMode="auto"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>
              <a:cxnSpLocks/>
            </p:cNvCxnSpPr>
            <p:nvPr userDrawn="1"/>
          </p:nvCxnSpPr>
          <p:spPr bwMode="auto"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>
              <a:cxnSpLocks/>
            </p:cNvCxnSpPr>
            <p:nvPr userDrawn="1"/>
          </p:nvCxnSpPr>
          <p:spPr bwMode="auto"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>
              <a:cxnSpLocks/>
            </p:cNvCxnSpPr>
            <p:nvPr userDrawn="1"/>
          </p:nvCxnSpPr>
          <p:spPr bwMode="auto"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>
              <a:cxnSpLocks/>
            </p:cNvCxnSpPr>
            <p:nvPr userDrawn="1"/>
          </p:nvCxnSpPr>
          <p:spPr bwMode="auto"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>
              <a:cxnSpLocks/>
            </p:cNvCxnSpPr>
            <p:nvPr userDrawn="1"/>
          </p:nvCxnSpPr>
          <p:spPr bwMode="auto"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>
              <a:cxnSpLocks/>
            </p:cNvCxnSpPr>
            <p:nvPr userDrawn="1"/>
          </p:nvCxnSpPr>
          <p:spPr bwMode="auto"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>
              <a:cxnSpLocks/>
            </p:cNvCxnSpPr>
            <p:nvPr userDrawn="1"/>
          </p:nvCxnSpPr>
          <p:spPr bwMode="auto"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>
              <a:cxnSpLocks/>
            </p:cNvCxnSpPr>
            <p:nvPr userDrawn="1"/>
          </p:nvCxnSpPr>
          <p:spPr bwMode="auto"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>
              <a:cxnSpLocks/>
            </p:cNvCxnSpPr>
            <p:nvPr userDrawn="1"/>
          </p:nvCxnSpPr>
          <p:spPr bwMode="auto"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>
              <a:cxnSpLocks/>
            </p:cNvCxnSpPr>
            <p:nvPr userDrawn="1"/>
          </p:nvCxnSpPr>
          <p:spPr bwMode="auto"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>
              <a:cxnSpLocks/>
            </p:cNvCxnSpPr>
            <p:nvPr userDrawn="1"/>
          </p:nvCxnSpPr>
          <p:spPr bwMode="auto"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>
              <a:cxnSpLocks/>
            </p:cNvCxnSpPr>
            <p:nvPr userDrawn="1"/>
          </p:nvCxnSpPr>
          <p:spPr bwMode="auto"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>
              <a:cxnSpLocks/>
            </p:cNvCxnSpPr>
            <p:nvPr userDrawn="1"/>
          </p:nvCxnSpPr>
          <p:spPr bwMode="auto"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>
              <a:cxnSpLocks/>
            </p:cNvCxnSpPr>
            <p:nvPr userDrawn="1"/>
          </p:nvCxnSpPr>
          <p:spPr bwMode="auto"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>
              <a:cxnSpLocks/>
            </p:cNvCxnSpPr>
            <p:nvPr userDrawn="1"/>
          </p:nvCxnSpPr>
          <p:spPr bwMode="auto"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>
              <a:cxnSpLocks/>
            </p:cNvCxnSpPr>
            <p:nvPr userDrawn="1"/>
          </p:nvCxnSpPr>
          <p:spPr bwMode="auto"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>
              <a:cxnSpLocks/>
            </p:cNvCxnSpPr>
            <p:nvPr userDrawn="1"/>
          </p:nvCxnSpPr>
          <p:spPr bwMode="auto"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>
              <a:cxnSpLocks/>
            </p:cNvCxnSpPr>
            <p:nvPr userDrawn="1"/>
          </p:nvCxnSpPr>
          <p:spPr bwMode="auto"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>
              <a:cxnSpLocks/>
            </p:cNvCxnSpPr>
            <p:nvPr userDrawn="1"/>
          </p:nvCxnSpPr>
          <p:spPr bwMode="auto"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>
              <a:cxnSpLocks/>
            </p:cNvCxnSpPr>
            <p:nvPr userDrawn="1"/>
          </p:nvCxnSpPr>
          <p:spPr bwMode="auto">
            <a:xfrm>
              <a:off x="40468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>
              <a:cxnSpLocks/>
            </p:cNvCxnSpPr>
            <p:nvPr userDrawn="1"/>
          </p:nvCxnSpPr>
          <p:spPr bwMode="auto"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>
              <a:cxnSpLocks/>
            </p:cNvCxnSpPr>
            <p:nvPr userDrawn="1"/>
          </p:nvCxnSpPr>
          <p:spPr bwMode="auto"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>
              <a:cxnSpLocks/>
            </p:cNvCxnSpPr>
            <p:nvPr userDrawn="1"/>
          </p:nvCxnSpPr>
          <p:spPr bwMode="auto"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>
              <a:cxnSpLocks/>
            </p:cNvCxnSpPr>
            <p:nvPr userDrawn="1"/>
          </p:nvCxnSpPr>
          <p:spPr bwMode="auto"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>
              <a:cxnSpLocks/>
            </p:cNvCxnSpPr>
            <p:nvPr userDrawn="1"/>
          </p:nvCxnSpPr>
          <p:spPr bwMode="auto"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>
              <a:cxnSpLocks/>
            </p:cNvCxnSpPr>
            <p:nvPr userDrawn="1"/>
          </p:nvCxnSpPr>
          <p:spPr bwMode="auto"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>
              <a:cxnSpLocks/>
            </p:cNvCxnSpPr>
            <p:nvPr userDrawn="1"/>
          </p:nvCxnSpPr>
          <p:spPr bwMode="auto"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>
              <a:cxnSpLocks/>
            </p:cNvCxnSpPr>
            <p:nvPr userDrawn="1"/>
          </p:nvCxnSpPr>
          <p:spPr bwMode="auto"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>
              <a:cxnSpLocks/>
            </p:cNvCxnSpPr>
            <p:nvPr userDrawn="1"/>
          </p:nvCxnSpPr>
          <p:spPr bwMode="auto"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>
              <a:cxnSpLocks/>
            </p:cNvCxnSpPr>
            <p:nvPr userDrawn="1"/>
          </p:nvCxnSpPr>
          <p:spPr bwMode="auto"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>
              <a:cxnSpLocks/>
            </p:cNvCxnSpPr>
            <p:nvPr userDrawn="1"/>
          </p:nvCxnSpPr>
          <p:spPr bwMode="auto"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>
              <a:cxnSpLocks/>
            </p:cNvCxnSpPr>
            <p:nvPr userDrawn="1"/>
          </p:nvCxnSpPr>
          <p:spPr bwMode="auto"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>
              <a:cxnSpLocks/>
            </p:cNvCxnSpPr>
            <p:nvPr userDrawn="1"/>
          </p:nvCxnSpPr>
          <p:spPr bwMode="auto"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>
              <a:cxnSpLocks/>
            </p:cNvCxnSpPr>
            <p:nvPr userDrawn="1"/>
          </p:nvCxnSpPr>
          <p:spPr bwMode="auto"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>
              <a:cxnSpLocks/>
            </p:cNvCxnSpPr>
            <p:nvPr userDrawn="1"/>
          </p:nvCxnSpPr>
          <p:spPr bwMode="auto"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>
              <a:cxnSpLocks/>
            </p:cNvCxnSpPr>
            <p:nvPr userDrawn="1"/>
          </p:nvCxnSpPr>
          <p:spPr bwMode="auto"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>
              <a:cxnSpLocks/>
            </p:cNvCxnSpPr>
            <p:nvPr userDrawn="1"/>
          </p:nvCxnSpPr>
          <p:spPr bwMode="auto"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>
              <a:cxnSpLocks/>
            </p:cNvCxnSpPr>
            <p:nvPr userDrawn="1"/>
          </p:nvCxnSpPr>
          <p:spPr bwMode="auto"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>
              <a:cxnSpLocks/>
            </p:cNvCxnSpPr>
            <p:nvPr userDrawn="1"/>
          </p:nvCxnSpPr>
          <p:spPr bwMode="auto"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>
              <a:cxnSpLocks/>
            </p:cNvCxnSpPr>
            <p:nvPr userDrawn="1"/>
          </p:nvCxnSpPr>
          <p:spPr bwMode="auto"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>
              <a:cxnSpLocks/>
            </p:cNvCxnSpPr>
            <p:nvPr userDrawn="1"/>
          </p:nvCxnSpPr>
          <p:spPr bwMode="auto"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>
              <a:cxnSpLocks/>
            </p:cNvCxnSpPr>
            <p:nvPr userDrawn="1"/>
          </p:nvCxnSpPr>
          <p:spPr bwMode="auto"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>
              <a:cxnSpLocks/>
            </p:cNvCxnSpPr>
            <p:nvPr userDrawn="1"/>
          </p:nvCxnSpPr>
          <p:spPr bwMode="auto"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>
              <a:cxnSpLocks/>
            </p:cNvCxnSpPr>
            <p:nvPr userDrawn="1"/>
          </p:nvCxnSpPr>
          <p:spPr bwMode="auto">
            <a:xfrm>
              <a:off x="76196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>
              <a:cxnSpLocks/>
            </p:cNvCxnSpPr>
            <p:nvPr userDrawn="1"/>
          </p:nvCxnSpPr>
          <p:spPr bwMode="auto"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>
              <a:cxnSpLocks/>
            </p:cNvCxnSpPr>
            <p:nvPr userDrawn="1"/>
          </p:nvCxnSpPr>
          <p:spPr bwMode="auto"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>
              <a:cxnSpLocks/>
            </p:cNvCxnSpPr>
            <p:nvPr userDrawn="1"/>
          </p:nvCxnSpPr>
          <p:spPr bwMode="auto"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>
              <a:cxnSpLocks/>
            </p:cNvCxnSpPr>
            <p:nvPr userDrawn="1"/>
          </p:nvCxnSpPr>
          <p:spPr bwMode="auto"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>
              <a:cxnSpLocks/>
            </p:cNvCxnSpPr>
            <p:nvPr userDrawn="1"/>
          </p:nvCxnSpPr>
          <p:spPr bwMode="auto"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>
              <a:cxnSpLocks/>
            </p:cNvCxnSpPr>
            <p:nvPr userDrawn="1"/>
          </p:nvCxnSpPr>
          <p:spPr bwMode="auto"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>
              <a:cxnSpLocks/>
            </p:cNvCxnSpPr>
            <p:nvPr userDrawn="1"/>
          </p:nvCxnSpPr>
          <p:spPr bwMode="auto"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>
              <a:cxnSpLocks/>
            </p:cNvCxnSpPr>
            <p:nvPr userDrawn="1"/>
          </p:nvCxnSpPr>
          <p:spPr bwMode="auto"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>
              <a:cxnSpLocks/>
            </p:cNvCxnSpPr>
            <p:nvPr userDrawn="1"/>
          </p:nvCxnSpPr>
          <p:spPr bwMode="auto"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>
              <a:cxnSpLocks/>
            </p:cNvCxnSpPr>
            <p:nvPr userDrawn="1"/>
          </p:nvCxnSpPr>
          <p:spPr bwMode="auto"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>
              <a:cxnSpLocks/>
            </p:cNvCxnSpPr>
            <p:nvPr userDrawn="1"/>
          </p:nvCxnSpPr>
          <p:spPr bwMode="auto"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>
              <a:cxnSpLocks/>
            </p:cNvCxnSpPr>
            <p:nvPr userDrawn="1"/>
          </p:nvCxnSpPr>
          <p:spPr bwMode="auto"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>
              <a:cxnSpLocks/>
            </p:cNvCxnSpPr>
            <p:nvPr userDrawn="1"/>
          </p:nvCxnSpPr>
          <p:spPr bwMode="auto"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>
              <a:cxnSpLocks/>
            </p:cNvCxnSpPr>
            <p:nvPr userDrawn="1"/>
          </p:nvCxnSpPr>
          <p:spPr bwMode="auto"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>
              <a:cxnSpLocks/>
            </p:cNvCxnSpPr>
            <p:nvPr userDrawn="1"/>
          </p:nvCxnSpPr>
          <p:spPr bwMode="auto"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>
              <a:cxnSpLocks/>
            </p:cNvCxnSpPr>
            <p:nvPr userDrawn="1"/>
          </p:nvCxnSpPr>
          <p:spPr bwMode="auto"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>
              <a:cxnSpLocks/>
            </p:cNvCxnSpPr>
            <p:nvPr userDrawn="1"/>
          </p:nvCxnSpPr>
          <p:spPr bwMode="auto"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>
              <a:cxnSpLocks/>
            </p:cNvCxnSpPr>
            <p:nvPr userDrawn="1"/>
          </p:nvCxnSpPr>
          <p:spPr bwMode="auto"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>
              <a:cxnSpLocks/>
            </p:cNvCxnSpPr>
            <p:nvPr userDrawn="1"/>
          </p:nvCxnSpPr>
          <p:spPr bwMode="auto"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>
              <a:cxnSpLocks/>
            </p:cNvCxnSpPr>
            <p:nvPr userDrawn="1"/>
          </p:nvCxnSpPr>
          <p:spPr bwMode="auto"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>
              <a:cxnSpLocks/>
            </p:cNvCxnSpPr>
            <p:nvPr userDrawn="1"/>
          </p:nvCxnSpPr>
          <p:spPr bwMode="auto">
            <a:xfrm>
              <a:off x="107458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>
              <a:cxnSpLocks/>
            </p:cNvCxnSpPr>
            <p:nvPr userDrawn="1"/>
          </p:nvCxnSpPr>
          <p:spPr bwMode="auto"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>
              <a:cxnSpLocks/>
            </p:cNvCxnSpPr>
            <p:nvPr userDrawn="1"/>
          </p:nvCxnSpPr>
          <p:spPr bwMode="auto"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>
              <a:cxnSpLocks/>
            </p:cNvCxnSpPr>
            <p:nvPr userDrawn="1"/>
          </p:nvCxnSpPr>
          <p:spPr bwMode="auto"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>
              <a:cxnSpLocks/>
            </p:cNvCxnSpPr>
            <p:nvPr userDrawn="1"/>
          </p:nvCxnSpPr>
          <p:spPr bwMode="auto"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>
              <a:cxnSpLocks/>
            </p:cNvCxnSpPr>
            <p:nvPr userDrawn="1"/>
          </p:nvCxnSpPr>
          <p:spPr bwMode="auto"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>
              <a:cxnSpLocks/>
            </p:cNvCxnSpPr>
            <p:nvPr userDrawn="1"/>
          </p:nvCxnSpPr>
          <p:spPr bwMode="auto"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>
              <a:cxnSpLocks/>
            </p:cNvCxnSpPr>
            <p:nvPr userDrawn="1"/>
          </p:nvCxnSpPr>
          <p:spPr bwMode="auto"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>
              <a:cxnSpLocks/>
            </p:cNvCxnSpPr>
            <p:nvPr userDrawn="1"/>
          </p:nvCxnSpPr>
          <p:spPr bwMode="auto">
            <a:xfrm>
              <a:off x="119367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>
              <a:cxnSpLocks/>
            </p:cNvCxnSpPr>
            <p:nvPr userDrawn="1"/>
          </p:nvCxnSpPr>
          <p:spPr bwMode="auto"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>
              <a:cxnSpLocks/>
            </p:cNvCxnSpPr>
            <p:nvPr userDrawn="1"/>
          </p:nvCxnSpPr>
          <p:spPr bwMode="auto"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>
              <a:cxnSpLocks/>
            </p:cNvCxnSpPr>
            <p:nvPr userDrawn="1"/>
          </p:nvCxnSpPr>
          <p:spPr bwMode="auto"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>
              <a:cxnSpLocks/>
            </p:cNvCxnSpPr>
            <p:nvPr userDrawn="1"/>
          </p:nvCxnSpPr>
          <p:spPr bwMode="auto"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>
              <a:cxnSpLocks/>
            </p:cNvCxnSpPr>
            <p:nvPr userDrawn="1"/>
          </p:nvCxnSpPr>
          <p:spPr bwMode="auto"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>
              <a:cxnSpLocks/>
            </p:cNvCxnSpPr>
            <p:nvPr userDrawn="1"/>
          </p:nvCxnSpPr>
          <p:spPr bwMode="auto"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>
              <a:cxnSpLocks/>
            </p:cNvCxnSpPr>
            <p:nvPr userDrawn="1"/>
          </p:nvCxnSpPr>
          <p:spPr bwMode="auto"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>
              <a:cxnSpLocks/>
            </p:cNvCxnSpPr>
            <p:nvPr userDrawn="1"/>
          </p:nvCxnSpPr>
          <p:spPr bwMode="auto"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>
              <a:cxnSpLocks/>
            </p:cNvCxnSpPr>
            <p:nvPr userDrawn="1"/>
          </p:nvCxnSpPr>
          <p:spPr bwMode="auto"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>
              <a:cxnSpLocks/>
            </p:cNvCxnSpPr>
            <p:nvPr userDrawn="1"/>
          </p:nvCxnSpPr>
          <p:spPr bwMode="auto"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>
              <a:cxnSpLocks/>
            </p:cNvCxnSpPr>
            <p:nvPr userDrawn="1"/>
          </p:nvCxnSpPr>
          <p:spPr bwMode="auto"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>
              <a:cxnSpLocks/>
            </p:cNvCxnSpPr>
            <p:nvPr userDrawn="1"/>
          </p:nvCxnSpPr>
          <p:spPr bwMode="auto"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>
              <a:cxnSpLocks/>
            </p:cNvCxnSpPr>
            <p:nvPr userDrawn="1"/>
          </p:nvCxnSpPr>
          <p:spPr bwMode="auto"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>
              <a:cxnSpLocks/>
            </p:cNvCxnSpPr>
            <p:nvPr userDrawn="1"/>
          </p:nvCxnSpPr>
          <p:spPr bwMode="auto"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>
              <a:cxnSpLocks/>
            </p:cNvCxnSpPr>
            <p:nvPr userDrawn="1"/>
          </p:nvCxnSpPr>
          <p:spPr bwMode="auto"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>
              <a:cxnSpLocks/>
            </p:cNvCxnSpPr>
            <p:nvPr userDrawn="1"/>
          </p:nvCxnSpPr>
          <p:spPr bwMode="auto"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>
              <a:cxnSpLocks/>
            </p:cNvCxnSpPr>
            <p:nvPr userDrawn="1"/>
          </p:nvCxnSpPr>
          <p:spPr bwMode="auto"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>
              <a:cxnSpLocks/>
            </p:cNvCxnSpPr>
            <p:nvPr userDrawn="1"/>
          </p:nvCxnSpPr>
          <p:spPr bwMode="auto"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>
              <a:cxnSpLocks/>
            </p:cNvCxnSpPr>
            <p:nvPr userDrawn="1"/>
          </p:nvCxnSpPr>
          <p:spPr bwMode="auto"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>
              <a:cxnSpLocks/>
            </p:cNvCxnSpPr>
            <p:nvPr userDrawn="1"/>
          </p:nvCxnSpPr>
          <p:spPr bwMode="auto"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>
              <a:cxnSpLocks/>
            </p:cNvCxnSpPr>
            <p:nvPr userDrawn="1"/>
          </p:nvCxnSpPr>
          <p:spPr bwMode="auto"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>
              <a:cxnSpLocks/>
            </p:cNvCxnSpPr>
            <p:nvPr userDrawn="1"/>
          </p:nvCxnSpPr>
          <p:spPr bwMode="auto"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>
              <a:cxnSpLocks/>
            </p:cNvCxnSpPr>
            <p:nvPr userDrawn="1"/>
          </p:nvCxnSpPr>
          <p:spPr bwMode="auto">
            <a:xfrm>
              <a:off x="153607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>
              <a:cxnSpLocks/>
            </p:cNvCxnSpPr>
            <p:nvPr userDrawn="1"/>
          </p:nvCxnSpPr>
          <p:spPr bwMode="auto"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>
              <a:cxnSpLocks/>
            </p:cNvCxnSpPr>
            <p:nvPr userDrawn="1"/>
          </p:nvCxnSpPr>
          <p:spPr bwMode="auto"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>
              <a:cxnSpLocks/>
            </p:cNvCxnSpPr>
            <p:nvPr userDrawn="1"/>
          </p:nvCxnSpPr>
          <p:spPr bwMode="auto"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>
              <a:cxnSpLocks/>
            </p:cNvCxnSpPr>
            <p:nvPr userDrawn="1"/>
          </p:nvCxnSpPr>
          <p:spPr bwMode="auto"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>
              <a:cxnSpLocks/>
            </p:cNvCxnSpPr>
            <p:nvPr userDrawn="1"/>
          </p:nvCxnSpPr>
          <p:spPr bwMode="auto"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>
              <a:cxnSpLocks/>
            </p:cNvCxnSpPr>
            <p:nvPr userDrawn="1"/>
          </p:nvCxnSpPr>
          <p:spPr bwMode="auto"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>
              <a:cxnSpLocks/>
            </p:cNvCxnSpPr>
            <p:nvPr userDrawn="1"/>
          </p:nvCxnSpPr>
          <p:spPr bwMode="auto"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>
              <a:cxnSpLocks/>
            </p:cNvCxnSpPr>
            <p:nvPr userDrawn="1"/>
          </p:nvCxnSpPr>
          <p:spPr bwMode="auto"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>
              <a:cxnSpLocks/>
            </p:cNvCxnSpPr>
            <p:nvPr userDrawn="1"/>
          </p:nvCxnSpPr>
          <p:spPr bwMode="auto"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>
              <a:cxnSpLocks/>
            </p:cNvCxnSpPr>
            <p:nvPr userDrawn="1"/>
          </p:nvCxnSpPr>
          <p:spPr bwMode="auto"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>
              <a:cxnSpLocks/>
            </p:cNvCxnSpPr>
            <p:nvPr userDrawn="1"/>
          </p:nvCxnSpPr>
          <p:spPr bwMode="auto"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>
              <a:cxnSpLocks/>
            </p:cNvCxnSpPr>
            <p:nvPr userDrawn="1"/>
          </p:nvCxnSpPr>
          <p:spPr bwMode="auto"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>
              <a:cxnSpLocks/>
            </p:cNvCxnSpPr>
            <p:nvPr userDrawn="1"/>
          </p:nvCxnSpPr>
          <p:spPr bwMode="auto"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>
              <a:cxnSpLocks/>
            </p:cNvCxnSpPr>
            <p:nvPr userDrawn="1"/>
          </p:nvCxnSpPr>
          <p:spPr bwMode="auto"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>
              <a:cxnSpLocks/>
            </p:cNvCxnSpPr>
            <p:nvPr userDrawn="1"/>
          </p:nvCxnSpPr>
          <p:spPr bwMode="auto"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>
              <a:cxnSpLocks/>
            </p:cNvCxnSpPr>
            <p:nvPr userDrawn="1"/>
          </p:nvCxnSpPr>
          <p:spPr bwMode="auto"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>
              <a:cxnSpLocks/>
            </p:cNvCxnSpPr>
            <p:nvPr userDrawn="1"/>
          </p:nvCxnSpPr>
          <p:spPr bwMode="auto"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>
              <a:cxnSpLocks/>
            </p:cNvCxnSpPr>
            <p:nvPr userDrawn="1"/>
          </p:nvCxnSpPr>
          <p:spPr bwMode="auto"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>
              <a:cxnSpLocks/>
            </p:cNvCxnSpPr>
            <p:nvPr userDrawn="1"/>
          </p:nvCxnSpPr>
          <p:spPr bwMode="auto"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>
              <a:cxnSpLocks/>
            </p:cNvCxnSpPr>
            <p:nvPr userDrawn="1"/>
          </p:nvCxnSpPr>
          <p:spPr bwMode="auto"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>
              <a:cxnSpLocks/>
            </p:cNvCxnSpPr>
            <p:nvPr userDrawn="1"/>
          </p:nvCxnSpPr>
          <p:spPr bwMode="auto"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>
              <a:cxnSpLocks/>
            </p:cNvCxnSpPr>
            <p:nvPr userDrawn="1"/>
          </p:nvCxnSpPr>
          <p:spPr bwMode="auto"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>
              <a:cxnSpLocks/>
            </p:cNvCxnSpPr>
            <p:nvPr userDrawn="1"/>
          </p:nvCxnSpPr>
          <p:spPr bwMode="auto"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>
              <a:cxnSpLocks/>
            </p:cNvCxnSpPr>
            <p:nvPr userDrawn="1"/>
          </p:nvCxnSpPr>
          <p:spPr bwMode="auto"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itolo verticale e tes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userDrawn="1">
  <p:cSld name="1_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userDrawn="1">
  <p:cSld name="2_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 bwMode="auto"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457200" y="1600200"/>
            <a:ext cx="8323726" cy="4525963"/>
          </a:xfrm>
        </p:spPr>
        <p:txBody>
          <a:bodyPr/>
          <a:lstStyle/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129" name="Rettangolo 128"/>
          <p:cNvSpPr/>
          <p:nvPr userDrawn="1"/>
        </p:nvSpPr>
        <p:spPr bwMode="auto"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 bwMode="auto"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 bwMode="auto"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>
              <a:cxnSpLocks/>
            </p:cNvCxnSpPr>
            <p:nvPr userDrawn="1"/>
          </p:nvCxnSpPr>
          <p:spPr bwMode="auto"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>
              <a:cxnSpLocks/>
            </p:cNvCxnSpPr>
            <p:nvPr userDrawn="1"/>
          </p:nvCxnSpPr>
          <p:spPr bwMode="auto"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>
              <a:cxnSpLocks/>
            </p:cNvCxnSpPr>
            <p:nvPr userDrawn="1"/>
          </p:nvCxnSpPr>
          <p:spPr bwMode="auto"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>
              <a:cxnSpLocks/>
            </p:cNvCxnSpPr>
            <p:nvPr userDrawn="1"/>
          </p:nvCxnSpPr>
          <p:spPr bwMode="auto"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>
              <a:cxnSpLocks/>
            </p:cNvCxnSpPr>
            <p:nvPr userDrawn="1"/>
          </p:nvCxnSpPr>
          <p:spPr bwMode="auto"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>
              <a:cxnSpLocks/>
            </p:cNvCxnSpPr>
            <p:nvPr userDrawn="1"/>
          </p:nvCxnSpPr>
          <p:spPr bwMode="auto"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>
              <a:cxnSpLocks/>
            </p:cNvCxnSpPr>
            <p:nvPr userDrawn="1"/>
          </p:nvCxnSpPr>
          <p:spPr bwMode="auto"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>
              <a:cxnSpLocks/>
            </p:cNvCxnSpPr>
            <p:nvPr userDrawn="1"/>
          </p:nvCxnSpPr>
          <p:spPr bwMode="auto"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>
              <a:cxnSpLocks/>
            </p:cNvCxnSpPr>
            <p:nvPr userDrawn="1"/>
          </p:nvCxnSpPr>
          <p:spPr bwMode="auto"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>
              <a:cxnSpLocks/>
            </p:cNvCxnSpPr>
            <p:nvPr userDrawn="1"/>
          </p:nvCxnSpPr>
          <p:spPr bwMode="auto"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>
              <a:cxnSpLocks/>
            </p:cNvCxnSpPr>
            <p:nvPr userDrawn="1"/>
          </p:nvCxnSpPr>
          <p:spPr bwMode="auto"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>
              <a:cxnSpLocks/>
            </p:cNvCxnSpPr>
            <p:nvPr userDrawn="1"/>
          </p:nvCxnSpPr>
          <p:spPr bwMode="auto"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>
              <a:cxnSpLocks/>
            </p:cNvCxnSpPr>
            <p:nvPr userDrawn="1"/>
          </p:nvCxnSpPr>
          <p:spPr bwMode="auto"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>
              <a:cxnSpLocks/>
            </p:cNvCxnSpPr>
            <p:nvPr userDrawn="1"/>
          </p:nvCxnSpPr>
          <p:spPr bwMode="auto"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>
              <a:cxnSpLocks/>
            </p:cNvCxnSpPr>
            <p:nvPr userDrawn="1"/>
          </p:nvCxnSpPr>
          <p:spPr bwMode="auto"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>
              <a:cxnSpLocks/>
            </p:cNvCxnSpPr>
            <p:nvPr userDrawn="1"/>
          </p:nvCxnSpPr>
          <p:spPr bwMode="auto"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>
              <a:cxnSpLocks/>
            </p:cNvCxnSpPr>
            <p:nvPr userDrawn="1"/>
          </p:nvCxnSpPr>
          <p:spPr bwMode="auto"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>
              <a:cxnSpLocks/>
            </p:cNvCxnSpPr>
            <p:nvPr userDrawn="1"/>
          </p:nvCxnSpPr>
          <p:spPr bwMode="auto"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>
              <a:cxnSpLocks/>
            </p:cNvCxnSpPr>
            <p:nvPr userDrawn="1"/>
          </p:nvCxnSpPr>
          <p:spPr bwMode="auto"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>
              <a:cxnSpLocks/>
            </p:cNvCxnSpPr>
            <p:nvPr userDrawn="1"/>
          </p:nvCxnSpPr>
          <p:spPr bwMode="auto">
            <a:xfrm>
              <a:off x="40468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>
              <a:cxnSpLocks/>
            </p:cNvCxnSpPr>
            <p:nvPr userDrawn="1"/>
          </p:nvCxnSpPr>
          <p:spPr bwMode="auto"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>
              <a:cxnSpLocks/>
            </p:cNvCxnSpPr>
            <p:nvPr userDrawn="1"/>
          </p:nvCxnSpPr>
          <p:spPr bwMode="auto"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>
              <a:cxnSpLocks/>
            </p:cNvCxnSpPr>
            <p:nvPr userDrawn="1"/>
          </p:nvCxnSpPr>
          <p:spPr bwMode="auto"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>
              <a:cxnSpLocks/>
            </p:cNvCxnSpPr>
            <p:nvPr userDrawn="1"/>
          </p:nvCxnSpPr>
          <p:spPr bwMode="auto"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>
              <a:cxnSpLocks/>
            </p:cNvCxnSpPr>
            <p:nvPr userDrawn="1"/>
          </p:nvCxnSpPr>
          <p:spPr bwMode="auto"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>
              <a:cxnSpLocks/>
            </p:cNvCxnSpPr>
            <p:nvPr userDrawn="1"/>
          </p:nvCxnSpPr>
          <p:spPr bwMode="auto"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>
              <a:cxnSpLocks/>
            </p:cNvCxnSpPr>
            <p:nvPr userDrawn="1"/>
          </p:nvCxnSpPr>
          <p:spPr bwMode="auto"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>
              <a:cxnSpLocks/>
            </p:cNvCxnSpPr>
            <p:nvPr userDrawn="1"/>
          </p:nvCxnSpPr>
          <p:spPr bwMode="auto"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>
              <a:cxnSpLocks/>
            </p:cNvCxnSpPr>
            <p:nvPr userDrawn="1"/>
          </p:nvCxnSpPr>
          <p:spPr bwMode="auto"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>
              <a:cxnSpLocks/>
            </p:cNvCxnSpPr>
            <p:nvPr userDrawn="1"/>
          </p:nvCxnSpPr>
          <p:spPr bwMode="auto"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>
              <a:cxnSpLocks/>
            </p:cNvCxnSpPr>
            <p:nvPr userDrawn="1"/>
          </p:nvCxnSpPr>
          <p:spPr bwMode="auto"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>
              <a:cxnSpLocks/>
            </p:cNvCxnSpPr>
            <p:nvPr userDrawn="1"/>
          </p:nvCxnSpPr>
          <p:spPr bwMode="auto"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>
              <a:cxnSpLocks/>
            </p:cNvCxnSpPr>
            <p:nvPr userDrawn="1"/>
          </p:nvCxnSpPr>
          <p:spPr bwMode="auto"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>
              <a:cxnSpLocks/>
            </p:cNvCxnSpPr>
            <p:nvPr userDrawn="1"/>
          </p:nvCxnSpPr>
          <p:spPr bwMode="auto"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>
              <a:cxnSpLocks/>
            </p:cNvCxnSpPr>
            <p:nvPr userDrawn="1"/>
          </p:nvCxnSpPr>
          <p:spPr bwMode="auto"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>
              <a:cxnSpLocks/>
            </p:cNvCxnSpPr>
            <p:nvPr userDrawn="1"/>
          </p:nvCxnSpPr>
          <p:spPr bwMode="auto"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>
              <a:cxnSpLocks/>
            </p:cNvCxnSpPr>
            <p:nvPr userDrawn="1"/>
          </p:nvCxnSpPr>
          <p:spPr bwMode="auto"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>
              <a:cxnSpLocks/>
            </p:cNvCxnSpPr>
            <p:nvPr userDrawn="1"/>
          </p:nvCxnSpPr>
          <p:spPr bwMode="auto"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>
              <a:cxnSpLocks/>
            </p:cNvCxnSpPr>
            <p:nvPr userDrawn="1"/>
          </p:nvCxnSpPr>
          <p:spPr bwMode="auto"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>
              <a:cxnSpLocks/>
            </p:cNvCxnSpPr>
            <p:nvPr userDrawn="1"/>
          </p:nvCxnSpPr>
          <p:spPr bwMode="auto"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>
              <a:cxnSpLocks/>
            </p:cNvCxnSpPr>
            <p:nvPr userDrawn="1"/>
          </p:nvCxnSpPr>
          <p:spPr bwMode="auto"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>
              <a:cxnSpLocks/>
            </p:cNvCxnSpPr>
            <p:nvPr userDrawn="1"/>
          </p:nvCxnSpPr>
          <p:spPr bwMode="auto"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>
              <a:cxnSpLocks/>
            </p:cNvCxnSpPr>
            <p:nvPr userDrawn="1"/>
          </p:nvCxnSpPr>
          <p:spPr bwMode="auto"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>
              <a:cxnSpLocks/>
            </p:cNvCxnSpPr>
            <p:nvPr userDrawn="1"/>
          </p:nvCxnSpPr>
          <p:spPr bwMode="auto">
            <a:xfrm>
              <a:off x="76196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>
              <a:cxnSpLocks/>
            </p:cNvCxnSpPr>
            <p:nvPr userDrawn="1"/>
          </p:nvCxnSpPr>
          <p:spPr bwMode="auto"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>
              <a:cxnSpLocks/>
            </p:cNvCxnSpPr>
            <p:nvPr userDrawn="1"/>
          </p:nvCxnSpPr>
          <p:spPr bwMode="auto"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>
              <a:cxnSpLocks/>
            </p:cNvCxnSpPr>
            <p:nvPr userDrawn="1"/>
          </p:nvCxnSpPr>
          <p:spPr bwMode="auto"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>
              <a:cxnSpLocks/>
            </p:cNvCxnSpPr>
            <p:nvPr userDrawn="1"/>
          </p:nvCxnSpPr>
          <p:spPr bwMode="auto"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>
              <a:cxnSpLocks/>
            </p:cNvCxnSpPr>
            <p:nvPr userDrawn="1"/>
          </p:nvCxnSpPr>
          <p:spPr bwMode="auto"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>
              <a:cxnSpLocks/>
            </p:cNvCxnSpPr>
            <p:nvPr userDrawn="1"/>
          </p:nvCxnSpPr>
          <p:spPr bwMode="auto"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>
              <a:cxnSpLocks/>
            </p:cNvCxnSpPr>
            <p:nvPr userDrawn="1"/>
          </p:nvCxnSpPr>
          <p:spPr bwMode="auto"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>
              <a:cxnSpLocks/>
            </p:cNvCxnSpPr>
            <p:nvPr userDrawn="1"/>
          </p:nvCxnSpPr>
          <p:spPr bwMode="auto"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>
              <a:cxnSpLocks/>
            </p:cNvCxnSpPr>
            <p:nvPr userDrawn="1"/>
          </p:nvCxnSpPr>
          <p:spPr bwMode="auto"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>
              <a:cxnSpLocks/>
            </p:cNvCxnSpPr>
            <p:nvPr userDrawn="1"/>
          </p:nvCxnSpPr>
          <p:spPr bwMode="auto"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>
              <a:cxnSpLocks/>
            </p:cNvCxnSpPr>
            <p:nvPr userDrawn="1"/>
          </p:nvCxnSpPr>
          <p:spPr bwMode="auto"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>
              <a:cxnSpLocks/>
            </p:cNvCxnSpPr>
            <p:nvPr userDrawn="1"/>
          </p:nvCxnSpPr>
          <p:spPr bwMode="auto"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>
              <a:cxnSpLocks/>
            </p:cNvCxnSpPr>
            <p:nvPr userDrawn="1"/>
          </p:nvCxnSpPr>
          <p:spPr bwMode="auto"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>
              <a:cxnSpLocks/>
            </p:cNvCxnSpPr>
            <p:nvPr userDrawn="1"/>
          </p:nvCxnSpPr>
          <p:spPr bwMode="auto"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>
              <a:cxnSpLocks/>
            </p:cNvCxnSpPr>
            <p:nvPr userDrawn="1"/>
          </p:nvCxnSpPr>
          <p:spPr bwMode="auto"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>
              <a:cxnSpLocks/>
            </p:cNvCxnSpPr>
            <p:nvPr userDrawn="1"/>
          </p:nvCxnSpPr>
          <p:spPr bwMode="auto"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>
              <a:cxnSpLocks/>
            </p:cNvCxnSpPr>
            <p:nvPr userDrawn="1"/>
          </p:nvCxnSpPr>
          <p:spPr bwMode="auto"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>
              <a:cxnSpLocks/>
            </p:cNvCxnSpPr>
            <p:nvPr userDrawn="1"/>
          </p:nvCxnSpPr>
          <p:spPr bwMode="auto"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>
              <a:cxnSpLocks/>
            </p:cNvCxnSpPr>
            <p:nvPr userDrawn="1"/>
          </p:nvCxnSpPr>
          <p:spPr bwMode="auto"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>
              <a:cxnSpLocks/>
            </p:cNvCxnSpPr>
            <p:nvPr userDrawn="1"/>
          </p:nvCxnSpPr>
          <p:spPr bwMode="auto"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>
              <a:cxnSpLocks/>
            </p:cNvCxnSpPr>
            <p:nvPr userDrawn="1"/>
          </p:nvCxnSpPr>
          <p:spPr bwMode="auto">
            <a:xfrm>
              <a:off x="107458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>
              <a:cxnSpLocks/>
            </p:cNvCxnSpPr>
            <p:nvPr userDrawn="1"/>
          </p:nvCxnSpPr>
          <p:spPr bwMode="auto"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>
              <a:cxnSpLocks/>
            </p:cNvCxnSpPr>
            <p:nvPr userDrawn="1"/>
          </p:nvCxnSpPr>
          <p:spPr bwMode="auto"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>
              <a:cxnSpLocks/>
            </p:cNvCxnSpPr>
            <p:nvPr userDrawn="1"/>
          </p:nvCxnSpPr>
          <p:spPr bwMode="auto"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>
              <a:cxnSpLocks/>
            </p:cNvCxnSpPr>
            <p:nvPr userDrawn="1"/>
          </p:nvCxnSpPr>
          <p:spPr bwMode="auto"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>
              <a:cxnSpLocks/>
            </p:cNvCxnSpPr>
            <p:nvPr userDrawn="1"/>
          </p:nvCxnSpPr>
          <p:spPr bwMode="auto"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>
              <a:cxnSpLocks/>
            </p:cNvCxnSpPr>
            <p:nvPr userDrawn="1"/>
          </p:nvCxnSpPr>
          <p:spPr bwMode="auto"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>
              <a:cxnSpLocks/>
            </p:cNvCxnSpPr>
            <p:nvPr userDrawn="1"/>
          </p:nvCxnSpPr>
          <p:spPr bwMode="auto"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>
              <a:cxnSpLocks/>
            </p:cNvCxnSpPr>
            <p:nvPr userDrawn="1"/>
          </p:nvCxnSpPr>
          <p:spPr bwMode="auto">
            <a:xfrm>
              <a:off x="119367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>
              <a:cxnSpLocks/>
            </p:cNvCxnSpPr>
            <p:nvPr userDrawn="1"/>
          </p:nvCxnSpPr>
          <p:spPr bwMode="auto"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>
              <a:cxnSpLocks/>
            </p:cNvCxnSpPr>
            <p:nvPr userDrawn="1"/>
          </p:nvCxnSpPr>
          <p:spPr bwMode="auto"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>
              <a:cxnSpLocks/>
            </p:cNvCxnSpPr>
            <p:nvPr userDrawn="1"/>
          </p:nvCxnSpPr>
          <p:spPr bwMode="auto"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>
              <a:cxnSpLocks/>
            </p:cNvCxnSpPr>
            <p:nvPr userDrawn="1"/>
          </p:nvCxnSpPr>
          <p:spPr bwMode="auto"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>
              <a:cxnSpLocks/>
            </p:cNvCxnSpPr>
            <p:nvPr userDrawn="1"/>
          </p:nvCxnSpPr>
          <p:spPr bwMode="auto"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>
              <a:cxnSpLocks/>
            </p:cNvCxnSpPr>
            <p:nvPr userDrawn="1"/>
          </p:nvCxnSpPr>
          <p:spPr bwMode="auto"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>
              <a:cxnSpLocks/>
            </p:cNvCxnSpPr>
            <p:nvPr userDrawn="1"/>
          </p:nvCxnSpPr>
          <p:spPr bwMode="auto"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>
              <a:cxnSpLocks/>
            </p:cNvCxnSpPr>
            <p:nvPr userDrawn="1"/>
          </p:nvCxnSpPr>
          <p:spPr bwMode="auto"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>
              <a:cxnSpLocks/>
            </p:cNvCxnSpPr>
            <p:nvPr userDrawn="1"/>
          </p:nvCxnSpPr>
          <p:spPr bwMode="auto"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>
              <a:cxnSpLocks/>
            </p:cNvCxnSpPr>
            <p:nvPr userDrawn="1"/>
          </p:nvCxnSpPr>
          <p:spPr bwMode="auto"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>
              <a:cxnSpLocks/>
            </p:cNvCxnSpPr>
            <p:nvPr userDrawn="1"/>
          </p:nvCxnSpPr>
          <p:spPr bwMode="auto"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>
              <a:cxnSpLocks/>
            </p:cNvCxnSpPr>
            <p:nvPr userDrawn="1"/>
          </p:nvCxnSpPr>
          <p:spPr bwMode="auto"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>
              <a:cxnSpLocks/>
            </p:cNvCxnSpPr>
            <p:nvPr userDrawn="1"/>
          </p:nvCxnSpPr>
          <p:spPr bwMode="auto"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>
              <a:cxnSpLocks/>
            </p:cNvCxnSpPr>
            <p:nvPr userDrawn="1"/>
          </p:nvCxnSpPr>
          <p:spPr bwMode="auto"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>
              <a:cxnSpLocks/>
            </p:cNvCxnSpPr>
            <p:nvPr userDrawn="1"/>
          </p:nvCxnSpPr>
          <p:spPr bwMode="auto"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>
              <a:cxnSpLocks/>
            </p:cNvCxnSpPr>
            <p:nvPr userDrawn="1"/>
          </p:nvCxnSpPr>
          <p:spPr bwMode="auto"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>
              <a:cxnSpLocks/>
            </p:cNvCxnSpPr>
            <p:nvPr userDrawn="1"/>
          </p:nvCxnSpPr>
          <p:spPr bwMode="auto"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>
              <a:cxnSpLocks/>
            </p:cNvCxnSpPr>
            <p:nvPr userDrawn="1"/>
          </p:nvCxnSpPr>
          <p:spPr bwMode="auto"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>
              <a:cxnSpLocks/>
            </p:cNvCxnSpPr>
            <p:nvPr userDrawn="1"/>
          </p:nvCxnSpPr>
          <p:spPr bwMode="auto"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>
              <a:cxnSpLocks/>
            </p:cNvCxnSpPr>
            <p:nvPr userDrawn="1"/>
          </p:nvCxnSpPr>
          <p:spPr bwMode="auto"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>
              <a:cxnSpLocks/>
            </p:cNvCxnSpPr>
            <p:nvPr userDrawn="1"/>
          </p:nvCxnSpPr>
          <p:spPr bwMode="auto"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>
              <a:cxnSpLocks/>
            </p:cNvCxnSpPr>
            <p:nvPr userDrawn="1"/>
          </p:nvCxnSpPr>
          <p:spPr bwMode="auto"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>
              <a:cxnSpLocks/>
            </p:cNvCxnSpPr>
            <p:nvPr userDrawn="1"/>
          </p:nvCxnSpPr>
          <p:spPr bwMode="auto">
            <a:xfrm>
              <a:off x="153607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>
              <a:cxnSpLocks/>
            </p:cNvCxnSpPr>
            <p:nvPr userDrawn="1"/>
          </p:nvCxnSpPr>
          <p:spPr bwMode="auto"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>
              <a:cxnSpLocks/>
            </p:cNvCxnSpPr>
            <p:nvPr userDrawn="1"/>
          </p:nvCxnSpPr>
          <p:spPr bwMode="auto"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>
              <a:cxnSpLocks/>
            </p:cNvCxnSpPr>
            <p:nvPr userDrawn="1"/>
          </p:nvCxnSpPr>
          <p:spPr bwMode="auto"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>
              <a:cxnSpLocks/>
            </p:cNvCxnSpPr>
            <p:nvPr userDrawn="1"/>
          </p:nvCxnSpPr>
          <p:spPr bwMode="auto"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>
              <a:cxnSpLocks/>
            </p:cNvCxnSpPr>
            <p:nvPr userDrawn="1"/>
          </p:nvCxnSpPr>
          <p:spPr bwMode="auto"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>
              <a:cxnSpLocks/>
            </p:cNvCxnSpPr>
            <p:nvPr userDrawn="1"/>
          </p:nvCxnSpPr>
          <p:spPr bwMode="auto"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>
              <a:cxnSpLocks/>
            </p:cNvCxnSpPr>
            <p:nvPr userDrawn="1"/>
          </p:nvCxnSpPr>
          <p:spPr bwMode="auto"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>
              <a:cxnSpLocks/>
            </p:cNvCxnSpPr>
            <p:nvPr userDrawn="1"/>
          </p:nvCxnSpPr>
          <p:spPr bwMode="auto"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>
              <a:cxnSpLocks/>
            </p:cNvCxnSpPr>
            <p:nvPr userDrawn="1"/>
          </p:nvCxnSpPr>
          <p:spPr bwMode="auto"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>
              <a:cxnSpLocks/>
            </p:cNvCxnSpPr>
            <p:nvPr userDrawn="1"/>
          </p:nvCxnSpPr>
          <p:spPr bwMode="auto"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>
              <a:cxnSpLocks/>
            </p:cNvCxnSpPr>
            <p:nvPr userDrawn="1"/>
          </p:nvCxnSpPr>
          <p:spPr bwMode="auto"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>
              <a:cxnSpLocks/>
            </p:cNvCxnSpPr>
            <p:nvPr userDrawn="1"/>
          </p:nvCxnSpPr>
          <p:spPr bwMode="auto"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>
              <a:cxnSpLocks/>
            </p:cNvCxnSpPr>
            <p:nvPr userDrawn="1"/>
          </p:nvCxnSpPr>
          <p:spPr bwMode="auto"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>
              <a:cxnSpLocks/>
            </p:cNvCxnSpPr>
            <p:nvPr userDrawn="1"/>
          </p:nvCxnSpPr>
          <p:spPr bwMode="auto"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>
              <a:cxnSpLocks/>
            </p:cNvCxnSpPr>
            <p:nvPr userDrawn="1"/>
          </p:nvCxnSpPr>
          <p:spPr bwMode="auto"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>
              <a:cxnSpLocks/>
            </p:cNvCxnSpPr>
            <p:nvPr userDrawn="1"/>
          </p:nvCxnSpPr>
          <p:spPr bwMode="auto"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>
              <a:cxnSpLocks/>
            </p:cNvCxnSpPr>
            <p:nvPr userDrawn="1"/>
          </p:nvCxnSpPr>
          <p:spPr bwMode="auto"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>
              <a:cxnSpLocks/>
            </p:cNvCxnSpPr>
            <p:nvPr userDrawn="1"/>
          </p:nvCxnSpPr>
          <p:spPr bwMode="auto"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>
              <a:cxnSpLocks/>
            </p:cNvCxnSpPr>
            <p:nvPr userDrawn="1"/>
          </p:nvCxnSpPr>
          <p:spPr bwMode="auto"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>
              <a:cxnSpLocks/>
            </p:cNvCxnSpPr>
            <p:nvPr userDrawn="1"/>
          </p:nvCxnSpPr>
          <p:spPr bwMode="auto"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>
              <a:cxnSpLocks/>
            </p:cNvCxnSpPr>
            <p:nvPr userDrawn="1"/>
          </p:nvCxnSpPr>
          <p:spPr bwMode="auto"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>
              <a:cxnSpLocks/>
            </p:cNvCxnSpPr>
            <p:nvPr userDrawn="1"/>
          </p:nvCxnSpPr>
          <p:spPr bwMode="auto"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>
              <a:cxnSpLocks/>
            </p:cNvCxnSpPr>
            <p:nvPr userDrawn="1"/>
          </p:nvCxnSpPr>
          <p:spPr bwMode="auto"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>
              <a:cxnSpLocks/>
            </p:cNvCxnSpPr>
            <p:nvPr userDrawn="1"/>
          </p:nvCxnSpPr>
          <p:spPr bwMode="auto"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Contenuto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Vuo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defRPr/>
            </a:pPr>
            <a:r>
              <a:rPr lang="it-IT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>
        <a:spcBef>
          <a:spcPts val="0"/>
        </a:spcBef>
        <a:buNone/>
        <a:defRPr sz="2200" b="1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>
        <a:spcBef>
          <a:spcPts val="0"/>
        </a:spcBef>
        <a:buFont typeface="Wingdings"/>
        <a:buNone/>
        <a:defRPr sz="2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>
        <a:spcBef>
          <a:spcPts val="0"/>
        </a:spcBef>
        <a:buFont typeface="Arial"/>
        <a:buChar char="–"/>
        <a:defRPr sz="2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>
        <a:spcBef>
          <a:spcPts val="0"/>
        </a:spcBef>
        <a:buFont typeface="Arial"/>
        <a:buChar char="•"/>
        <a:defRPr sz="2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>
        <a:spcBef>
          <a:spcPts val="0"/>
        </a:spcBef>
        <a:buFont typeface="Arial"/>
        <a:buChar char="–"/>
        <a:defRPr sz="2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>
        <a:spcBef>
          <a:spcPts val="0"/>
        </a:spcBef>
        <a:buFont typeface="Arial"/>
        <a:buChar char="»"/>
        <a:defRPr sz="2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0" t="17598" r="0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 bwMode="auto"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  <a:endParaRPr lang="it-IT" sz="280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 bwMode="auto"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it-IT" b="1">
                <a:solidFill>
                  <a:schemeClr val="bg1"/>
                </a:solidFill>
              </a:rPr>
              <a:t>Milano, XX mese 20XX</a:t>
            </a:r>
            <a:endParaRPr lang="it-IT" b="1">
              <a:solidFill>
                <a:schemeClr val="bg1"/>
              </a:solidFill>
            </a:endParaRPr>
          </a:p>
          <a:p>
            <a:pPr>
              <a:defRPr/>
            </a:pPr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</p:spPr>
      </p:pic>
      <p:sp>
        <p:nvSpPr>
          <p:cNvPr id="9" name="Rettangolo 8"/>
          <p:cNvSpPr/>
          <p:nvPr/>
        </p:nvSpPr>
        <p:spPr bwMode="auto"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grpSp>
        <p:nvGrpSpPr>
          <p:cNvPr id="10" name="Gruppo 9"/>
          <p:cNvGrpSpPr/>
          <p:nvPr/>
        </p:nvGrpSpPr>
        <p:grpSpPr bwMode="auto"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>
              <a:cxnSpLocks/>
            </p:cNvCxnSpPr>
            <p:nvPr userDrawn="1"/>
          </p:nvCxnSpPr>
          <p:spPr bwMode="auto"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>
              <a:cxnSpLocks/>
            </p:cNvCxnSpPr>
            <p:nvPr userDrawn="1"/>
          </p:nvCxnSpPr>
          <p:spPr bwMode="auto"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>
              <a:cxnSpLocks/>
            </p:cNvCxnSpPr>
            <p:nvPr userDrawn="1"/>
          </p:nvCxnSpPr>
          <p:spPr bwMode="auto"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>
              <a:cxnSpLocks/>
            </p:cNvCxnSpPr>
            <p:nvPr userDrawn="1"/>
          </p:nvCxnSpPr>
          <p:spPr bwMode="auto"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>
              <a:cxnSpLocks/>
            </p:cNvCxnSpPr>
            <p:nvPr userDrawn="1"/>
          </p:nvCxnSpPr>
          <p:spPr bwMode="auto"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>
              <a:cxnSpLocks/>
            </p:cNvCxnSpPr>
            <p:nvPr userDrawn="1"/>
          </p:nvCxnSpPr>
          <p:spPr bwMode="auto"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>
              <a:cxnSpLocks/>
            </p:cNvCxnSpPr>
            <p:nvPr userDrawn="1"/>
          </p:nvCxnSpPr>
          <p:spPr bwMode="auto"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>
              <a:cxnSpLocks/>
            </p:cNvCxnSpPr>
            <p:nvPr userDrawn="1"/>
          </p:nvCxnSpPr>
          <p:spPr bwMode="auto"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>
              <a:cxnSpLocks/>
            </p:cNvCxnSpPr>
            <p:nvPr userDrawn="1"/>
          </p:nvCxnSpPr>
          <p:spPr bwMode="auto"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>
              <a:cxnSpLocks/>
            </p:cNvCxnSpPr>
            <p:nvPr userDrawn="1"/>
          </p:nvCxnSpPr>
          <p:spPr bwMode="auto"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>
              <a:cxnSpLocks/>
            </p:cNvCxnSpPr>
            <p:nvPr userDrawn="1"/>
          </p:nvCxnSpPr>
          <p:spPr bwMode="auto"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>
              <a:cxnSpLocks/>
            </p:cNvCxnSpPr>
            <p:nvPr userDrawn="1"/>
          </p:nvCxnSpPr>
          <p:spPr bwMode="auto"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>
              <a:cxnSpLocks/>
            </p:cNvCxnSpPr>
            <p:nvPr userDrawn="1"/>
          </p:nvCxnSpPr>
          <p:spPr bwMode="auto"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>
              <a:cxnSpLocks/>
            </p:cNvCxnSpPr>
            <p:nvPr userDrawn="1"/>
          </p:nvCxnSpPr>
          <p:spPr bwMode="auto"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>
              <a:cxnSpLocks/>
            </p:cNvCxnSpPr>
            <p:nvPr userDrawn="1"/>
          </p:nvCxnSpPr>
          <p:spPr bwMode="auto"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>
              <a:cxnSpLocks/>
            </p:cNvCxnSpPr>
            <p:nvPr userDrawn="1"/>
          </p:nvCxnSpPr>
          <p:spPr bwMode="auto"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>
              <a:cxnSpLocks/>
            </p:cNvCxnSpPr>
            <p:nvPr userDrawn="1"/>
          </p:nvCxnSpPr>
          <p:spPr bwMode="auto"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>
              <a:cxnSpLocks/>
            </p:cNvCxnSpPr>
            <p:nvPr userDrawn="1"/>
          </p:nvCxnSpPr>
          <p:spPr bwMode="auto"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>
              <a:cxnSpLocks/>
            </p:cNvCxnSpPr>
            <p:nvPr userDrawn="1"/>
          </p:nvCxnSpPr>
          <p:spPr bwMode="auto"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>
              <a:cxnSpLocks/>
            </p:cNvCxnSpPr>
            <p:nvPr userDrawn="1"/>
          </p:nvCxnSpPr>
          <p:spPr bwMode="auto">
            <a:xfrm>
              <a:off x="40468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>
              <a:cxnSpLocks/>
            </p:cNvCxnSpPr>
            <p:nvPr userDrawn="1"/>
          </p:nvCxnSpPr>
          <p:spPr bwMode="auto"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>
              <a:cxnSpLocks/>
            </p:cNvCxnSpPr>
            <p:nvPr userDrawn="1"/>
          </p:nvCxnSpPr>
          <p:spPr bwMode="auto"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>
              <a:cxnSpLocks/>
            </p:cNvCxnSpPr>
            <p:nvPr userDrawn="1"/>
          </p:nvCxnSpPr>
          <p:spPr bwMode="auto"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>
              <a:cxnSpLocks/>
            </p:cNvCxnSpPr>
            <p:nvPr userDrawn="1"/>
          </p:nvCxnSpPr>
          <p:spPr bwMode="auto"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>
              <a:cxnSpLocks/>
            </p:cNvCxnSpPr>
            <p:nvPr userDrawn="1"/>
          </p:nvCxnSpPr>
          <p:spPr bwMode="auto"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>
              <a:cxnSpLocks/>
            </p:cNvCxnSpPr>
            <p:nvPr userDrawn="1"/>
          </p:nvCxnSpPr>
          <p:spPr bwMode="auto"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>
              <a:cxnSpLocks/>
            </p:cNvCxnSpPr>
            <p:nvPr userDrawn="1"/>
          </p:nvCxnSpPr>
          <p:spPr bwMode="auto"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>
              <a:cxnSpLocks/>
            </p:cNvCxnSpPr>
            <p:nvPr userDrawn="1"/>
          </p:nvCxnSpPr>
          <p:spPr bwMode="auto"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>
              <a:cxnSpLocks/>
            </p:cNvCxnSpPr>
            <p:nvPr userDrawn="1"/>
          </p:nvCxnSpPr>
          <p:spPr bwMode="auto"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>
              <a:cxnSpLocks/>
            </p:cNvCxnSpPr>
            <p:nvPr userDrawn="1"/>
          </p:nvCxnSpPr>
          <p:spPr bwMode="auto"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>
              <a:cxnSpLocks/>
            </p:cNvCxnSpPr>
            <p:nvPr userDrawn="1"/>
          </p:nvCxnSpPr>
          <p:spPr bwMode="auto"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>
              <a:cxnSpLocks/>
            </p:cNvCxnSpPr>
            <p:nvPr userDrawn="1"/>
          </p:nvCxnSpPr>
          <p:spPr bwMode="auto"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>
              <a:cxnSpLocks/>
            </p:cNvCxnSpPr>
            <p:nvPr userDrawn="1"/>
          </p:nvCxnSpPr>
          <p:spPr bwMode="auto"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>
              <a:cxnSpLocks/>
            </p:cNvCxnSpPr>
            <p:nvPr userDrawn="1"/>
          </p:nvCxnSpPr>
          <p:spPr bwMode="auto"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>
              <a:cxnSpLocks/>
            </p:cNvCxnSpPr>
            <p:nvPr userDrawn="1"/>
          </p:nvCxnSpPr>
          <p:spPr bwMode="auto"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>
              <a:cxnSpLocks/>
            </p:cNvCxnSpPr>
            <p:nvPr userDrawn="1"/>
          </p:nvCxnSpPr>
          <p:spPr bwMode="auto"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>
              <a:cxnSpLocks/>
            </p:cNvCxnSpPr>
            <p:nvPr userDrawn="1"/>
          </p:nvCxnSpPr>
          <p:spPr bwMode="auto"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>
              <a:cxnSpLocks/>
            </p:cNvCxnSpPr>
            <p:nvPr userDrawn="1"/>
          </p:nvCxnSpPr>
          <p:spPr bwMode="auto"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>
              <a:cxnSpLocks/>
            </p:cNvCxnSpPr>
            <p:nvPr userDrawn="1"/>
          </p:nvCxnSpPr>
          <p:spPr bwMode="auto"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>
              <a:cxnSpLocks/>
            </p:cNvCxnSpPr>
            <p:nvPr userDrawn="1"/>
          </p:nvCxnSpPr>
          <p:spPr bwMode="auto"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>
              <a:cxnSpLocks/>
            </p:cNvCxnSpPr>
            <p:nvPr userDrawn="1"/>
          </p:nvCxnSpPr>
          <p:spPr bwMode="auto"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>
              <a:cxnSpLocks/>
            </p:cNvCxnSpPr>
            <p:nvPr userDrawn="1"/>
          </p:nvCxnSpPr>
          <p:spPr bwMode="auto"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>
              <a:cxnSpLocks/>
            </p:cNvCxnSpPr>
            <p:nvPr userDrawn="1"/>
          </p:nvCxnSpPr>
          <p:spPr bwMode="auto"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>
              <a:cxnSpLocks/>
            </p:cNvCxnSpPr>
            <p:nvPr userDrawn="1"/>
          </p:nvCxnSpPr>
          <p:spPr bwMode="auto">
            <a:xfrm>
              <a:off x="76196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>
              <a:cxnSpLocks/>
            </p:cNvCxnSpPr>
            <p:nvPr userDrawn="1"/>
          </p:nvCxnSpPr>
          <p:spPr bwMode="auto"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>
              <a:cxnSpLocks/>
            </p:cNvCxnSpPr>
            <p:nvPr userDrawn="1"/>
          </p:nvCxnSpPr>
          <p:spPr bwMode="auto"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>
              <a:cxnSpLocks/>
            </p:cNvCxnSpPr>
            <p:nvPr userDrawn="1"/>
          </p:nvCxnSpPr>
          <p:spPr bwMode="auto"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>
              <a:cxnSpLocks/>
            </p:cNvCxnSpPr>
            <p:nvPr userDrawn="1"/>
          </p:nvCxnSpPr>
          <p:spPr bwMode="auto"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>
              <a:cxnSpLocks/>
            </p:cNvCxnSpPr>
            <p:nvPr userDrawn="1"/>
          </p:nvCxnSpPr>
          <p:spPr bwMode="auto"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>
              <a:cxnSpLocks/>
            </p:cNvCxnSpPr>
            <p:nvPr userDrawn="1"/>
          </p:nvCxnSpPr>
          <p:spPr bwMode="auto"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>
              <a:cxnSpLocks/>
            </p:cNvCxnSpPr>
            <p:nvPr userDrawn="1"/>
          </p:nvCxnSpPr>
          <p:spPr bwMode="auto"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>
              <a:cxnSpLocks/>
            </p:cNvCxnSpPr>
            <p:nvPr userDrawn="1"/>
          </p:nvCxnSpPr>
          <p:spPr bwMode="auto"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>
              <a:cxnSpLocks/>
            </p:cNvCxnSpPr>
            <p:nvPr userDrawn="1"/>
          </p:nvCxnSpPr>
          <p:spPr bwMode="auto"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>
              <a:cxnSpLocks/>
            </p:cNvCxnSpPr>
            <p:nvPr userDrawn="1"/>
          </p:nvCxnSpPr>
          <p:spPr bwMode="auto"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>
              <a:cxnSpLocks/>
            </p:cNvCxnSpPr>
            <p:nvPr userDrawn="1"/>
          </p:nvCxnSpPr>
          <p:spPr bwMode="auto"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>
              <a:cxnSpLocks/>
            </p:cNvCxnSpPr>
            <p:nvPr userDrawn="1"/>
          </p:nvCxnSpPr>
          <p:spPr bwMode="auto"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>
              <a:cxnSpLocks/>
            </p:cNvCxnSpPr>
            <p:nvPr userDrawn="1"/>
          </p:nvCxnSpPr>
          <p:spPr bwMode="auto"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>
              <a:cxnSpLocks/>
            </p:cNvCxnSpPr>
            <p:nvPr userDrawn="1"/>
          </p:nvCxnSpPr>
          <p:spPr bwMode="auto"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>
              <a:cxnSpLocks/>
            </p:cNvCxnSpPr>
            <p:nvPr userDrawn="1"/>
          </p:nvCxnSpPr>
          <p:spPr bwMode="auto"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>
              <a:cxnSpLocks/>
            </p:cNvCxnSpPr>
            <p:nvPr userDrawn="1"/>
          </p:nvCxnSpPr>
          <p:spPr bwMode="auto"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>
              <a:cxnSpLocks/>
            </p:cNvCxnSpPr>
            <p:nvPr userDrawn="1"/>
          </p:nvCxnSpPr>
          <p:spPr bwMode="auto"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>
              <a:cxnSpLocks/>
            </p:cNvCxnSpPr>
            <p:nvPr userDrawn="1"/>
          </p:nvCxnSpPr>
          <p:spPr bwMode="auto"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>
              <a:cxnSpLocks/>
            </p:cNvCxnSpPr>
            <p:nvPr userDrawn="1"/>
          </p:nvCxnSpPr>
          <p:spPr bwMode="auto"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>
              <a:cxnSpLocks/>
            </p:cNvCxnSpPr>
            <p:nvPr userDrawn="1"/>
          </p:nvCxnSpPr>
          <p:spPr bwMode="auto"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>
              <a:cxnSpLocks/>
            </p:cNvCxnSpPr>
            <p:nvPr userDrawn="1"/>
          </p:nvCxnSpPr>
          <p:spPr bwMode="auto">
            <a:xfrm>
              <a:off x="107458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>
              <a:cxnSpLocks/>
            </p:cNvCxnSpPr>
            <p:nvPr userDrawn="1"/>
          </p:nvCxnSpPr>
          <p:spPr bwMode="auto"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>
              <a:cxnSpLocks/>
            </p:cNvCxnSpPr>
            <p:nvPr userDrawn="1"/>
          </p:nvCxnSpPr>
          <p:spPr bwMode="auto"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>
              <a:cxnSpLocks/>
            </p:cNvCxnSpPr>
            <p:nvPr userDrawn="1"/>
          </p:nvCxnSpPr>
          <p:spPr bwMode="auto"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>
              <a:cxnSpLocks/>
            </p:cNvCxnSpPr>
            <p:nvPr userDrawn="1"/>
          </p:nvCxnSpPr>
          <p:spPr bwMode="auto"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>
              <a:cxnSpLocks/>
            </p:cNvCxnSpPr>
            <p:nvPr userDrawn="1"/>
          </p:nvCxnSpPr>
          <p:spPr bwMode="auto"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>
              <a:cxnSpLocks/>
            </p:cNvCxnSpPr>
            <p:nvPr userDrawn="1"/>
          </p:nvCxnSpPr>
          <p:spPr bwMode="auto"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>
              <a:cxnSpLocks/>
            </p:cNvCxnSpPr>
            <p:nvPr userDrawn="1"/>
          </p:nvCxnSpPr>
          <p:spPr bwMode="auto"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>
              <a:cxnSpLocks/>
            </p:cNvCxnSpPr>
            <p:nvPr userDrawn="1"/>
          </p:nvCxnSpPr>
          <p:spPr bwMode="auto">
            <a:xfrm>
              <a:off x="119367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>
              <a:cxnSpLocks/>
            </p:cNvCxnSpPr>
            <p:nvPr userDrawn="1"/>
          </p:nvCxnSpPr>
          <p:spPr bwMode="auto"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>
              <a:cxnSpLocks/>
            </p:cNvCxnSpPr>
            <p:nvPr userDrawn="1"/>
          </p:nvCxnSpPr>
          <p:spPr bwMode="auto"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>
              <a:cxnSpLocks/>
            </p:cNvCxnSpPr>
            <p:nvPr userDrawn="1"/>
          </p:nvCxnSpPr>
          <p:spPr bwMode="auto"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>
              <a:cxnSpLocks/>
            </p:cNvCxnSpPr>
            <p:nvPr userDrawn="1"/>
          </p:nvCxnSpPr>
          <p:spPr bwMode="auto"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>
              <a:cxnSpLocks/>
            </p:cNvCxnSpPr>
            <p:nvPr userDrawn="1"/>
          </p:nvCxnSpPr>
          <p:spPr bwMode="auto"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>
              <a:cxnSpLocks/>
            </p:cNvCxnSpPr>
            <p:nvPr userDrawn="1"/>
          </p:nvCxnSpPr>
          <p:spPr bwMode="auto"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>
              <a:cxnSpLocks/>
            </p:cNvCxnSpPr>
            <p:nvPr userDrawn="1"/>
          </p:nvCxnSpPr>
          <p:spPr bwMode="auto"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>
              <a:cxnSpLocks/>
            </p:cNvCxnSpPr>
            <p:nvPr userDrawn="1"/>
          </p:nvCxnSpPr>
          <p:spPr bwMode="auto"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>
              <a:cxnSpLocks/>
            </p:cNvCxnSpPr>
            <p:nvPr userDrawn="1"/>
          </p:nvCxnSpPr>
          <p:spPr bwMode="auto"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>
              <a:cxnSpLocks/>
            </p:cNvCxnSpPr>
            <p:nvPr userDrawn="1"/>
          </p:nvCxnSpPr>
          <p:spPr bwMode="auto"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>
              <a:cxnSpLocks/>
            </p:cNvCxnSpPr>
            <p:nvPr userDrawn="1"/>
          </p:nvCxnSpPr>
          <p:spPr bwMode="auto"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>
              <a:cxnSpLocks/>
            </p:cNvCxnSpPr>
            <p:nvPr userDrawn="1"/>
          </p:nvCxnSpPr>
          <p:spPr bwMode="auto"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>
              <a:cxnSpLocks/>
            </p:cNvCxnSpPr>
            <p:nvPr userDrawn="1"/>
          </p:nvCxnSpPr>
          <p:spPr bwMode="auto"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>
              <a:cxnSpLocks/>
            </p:cNvCxnSpPr>
            <p:nvPr userDrawn="1"/>
          </p:nvCxnSpPr>
          <p:spPr bwMode="auto"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>
              <a:cxnSpLocks/>
            </p:cNvCxnSpPr>
            <p:nvPr userDrawn="1"/>
          </p:nvCxnSpPr>
          <p:spPr bwMode="auto"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>
              <a:cxnSpLocks/>
            </p:cNvCxnSpPr>
            <p:nvPr userDrawn="1"/>
          </p:nvCxnSpPr>
          <p:spPr bwMode="auto"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>
              <a:cxnSpLocks/>
            </p:cNvCxnSpPr>
            <p:nvPr userDrawn="1"/>
          </p:nvCxnSpPr>
          <p:spPr bwMode="auto"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>
              <a:cxnSpLocks/>
            </p:cNvCxnSpPr>
            <p:nvPr userDrawn="1"/>
          </p:nvCxnSpPr>
          <p:spPr bwMode="auto"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>
              <a:cxnSpLocks/>
            </p:cNvCxnSpPr>
            <p:nvPr userDrawn="1"/>
          </p:nvCxnSpPr>
          <p:spPr bwMode="auto"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>
              <a:cxnSpLocks/>
            </p:cNvCxnSpPr>
            <p:nvPr userDrawn="1"/>
          </p:nvCxnSpPr>
          <p:spPr bwMode="auto"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>
              <a:cxnSpLocks/>
            </p:cNvCxnSpPr>
            <p:nvPr userDrawn="1"/>
          </p:nvCxnSpPr>
          <p:spPr bwMode="auto"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>
              <a:cxnSpLocks/>
            </p:cNvCxnSpPr>
            <p:nvPr userDrawn="1"/>
          </p:nvCxnSpPr>
          <p:spPr bwMode="auto"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>
              <a:cxnSpLocks/>
            </p:cNvCxnSpPr>
            <p:nvPr userDrawn="1"/>
          </p:nvCxnSpPr>
          <p:spPr bwMode="auto">
            <a:xfrm>
              <a:off x="153607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>
              <a:cxnSpLocks/>
            </p:cNvCxnSpPr>
            <p:nvPr userDrawn="1"/>
          </p:nvCxnSpPr>
          <p:spPr bwMode="auto"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>
              <a:cxnSpLocks/>
            </p:cNvCxnSpPr>
            <p:nvPr userDrawn="1"/>
          </p:nvCxnSpPr>
          <p:spPr bwMode="auto"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>
              <a:cxnSpLocks/>
            </p:cNvCxnSpPr>
            <p:nvPr userDrawn="1"/>
          </p:nvCxnSpPr>
          <p:spPr bwMode="auto"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>
              <a:cxnSpLocks/>
            </p:cNvCxnSpPr>
            <p:nvPr userDrawn="1"/>
          </p:nvCxnSpPr>
          <p:spPr bwMode="auto"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>
              <a:cxnSpLocks/>
            </p:cNvCxnSpPr>
            <p:nvPr userDrawn="1"/>
          </p:nvCxnSpPr>
          <p:spPr bwMode="auto"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>
              <a:cxnSpLocks/>
            </p:cNvCxnSpPr>
            <p:nvPr userDrawn="1"/>
          </p:nvCxnSpPr>
          <p:spPr bwMode="auto"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>
              <a:cxnSpLocks/>
            </p:cNvCxnSpPr>
            <p:nvPr userDrawn="1"/>
          </p:nvCxnSpPr>
          <p:spPr bwMode="auto"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>
              <a:cxnSpLocks/>
            </p:cNvCxnSpPr>
            <p:nvPr userDrawn="1"/>
          </p:nvCxnSpPr>
          <p:spPr bwMode="auto"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>
              <a:cxnSpLocks/>
            </p:cNvCxnSpPr>
            <p:nvPr userDrawn="1"/>
          </p:nvCxnSpPr>
          <p:spPr bwMode="auto"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>
              <a:cxnSpLocks/>
            </p:cNvCxnSpPr>
            <p:nvPr userDrawn="1"/>
          </p:nvCxnSpPr>
          <p:spPr bwMode="auto"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>
              <a:cxnSpLocks/>
            </p:cNvCxnSpPr>
            <p:nvPr userDrawn="1"/>
          </p:nvCxnSpPr>
          <p:spPr bwMode="auto"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>
              <a:cxnSpLocks/>
            </p:cNvCxnSpPr>
            <p:nvPr userDrawn="1"/>
          </p:nvCxnSpPr>
          <p:spPr bwMode="auto"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>
              <a:cxnSpLocks/>
            </p:cNvCxnSpPr>
            <p:nvPr userDrawn="1"/>
          </p:nvCxnSpPr>
          <p:spPr bwMode="auto"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>
              <a:cxnSpLocks/>
            </p:cNvCxnSpPr>
            <p:nvPr userDrawn="1"/>
          </p:nvCxnSpPr>
          <p:spPr bwMode="auto"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>
              <a:cxnSpLocks/>
            </p:cNvCxnSpPr>
            <p:nvPr userDrawn="1"/>
          </p:nvCxnSpPr>
          <p:spPr bwMode="auto"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>
              <a:cxnSpLocks/>
            </p:cNvCxnSpPr>
            <p:nvPr userDrawn="1"/>
          </p:nvCxnSpPr>
          <p:spPr bwMode="auto"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>
              <a:cxnSpLocks/>
            </p:cNvCxnSpPr>
            <p:nvPr userDrawn="1"/>
          </p:nvCxnSpPr>
          <p:spPr bwMode="auto"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>
              <a:cxnSpLocks/>
            </p:cNvCxnSpPr>
            <p:nvPr userDrawn="1"/>
          </p:nvCxnSpPr>
          <p:spPr bwMode="auto"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>
              <a:cxnSpLocks/>
            </p:cNvCxnSpPr>
            <p:nvPr userDrawn="1"/>
          </p:nvCxnSpPr>
          <p:spPr bwMode="auto"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>
              <a:cxnSpLocks/>
            </p:cNvCxnSpPr>
            <p:nvPr userDrawn="1"/>
          </p:nvCxnSpPr>
          <p:spPr bwMode="auto"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>
              <a:cxnSpLocks/>
            </p:cNvCxnSpPr>
            <p:nvPr userDrawn="1"/>
          </p:nvCxnSpPr>
          <p:spPr bwMode="auto"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>
              <a:cxnSpLocks/>
            </p:cNvCxnSpPr>
            <p:nvPr userDrawn="1"/>
          </p:nvCxnSpPr>
          <p:spPr bwMode="auto"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>
              <a:cxnSpLocks/>
            </p:cNvCxnSpPr>
            <p:nvPr userDrawn="1"/>
          </p:nvCxnSpPr>
          <p:spPr bwMode="auto"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>
              <a:cxnSpLocks/>
            </p:cNvCxnSpPr>
            <p:nvPr userDrawn="1"/>
          </p:nvCxnSpPr>
          <p:spPr bwMode="auto"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/>
          <p:nvPr/>
        </p:nvSpPr>
        <p:spPr bwMode="auto">
          <a:xfrm>
            <a:off x="641534" y="4149725"/>
            <a:ext cx="7772400" cy="968375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>
            <a:lvl1pPr marL="0" indent="0" algn="l" defTabSz="457200">
              <a:spcBef>
                <a:spcPts val="0"/>
              </a:spcBef>
              <a:buNone/>
              <a:defRPr sz="3600" b="1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Recovering ECDSA nonce with partial information</a:t>
            </a:r>
            <a:endParaRPr/>
          </a:p>
        </p:txBody>
      </p:sp>
      <p:sp>
        <p:nvSpPr>
          <p:cNvPr id="133" name="Sottotitolo 2"/>
          <p:cNvSpPr txBox="1"/>
          <p:nvPr/>
        </p:nvSpPr>
        <p:spPr bwMode="auto"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>
              <a:spcBef>
                <a:spcPts val="0"/>
              </a:spcBef>
              <a:buFont typeface="Wingdings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defRPr/>
            </a:pPr>
            <a:r>
              <a:rPr lang="it-IT" sz="22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Federico Zanca</a:t>
            </a:r>
            <a:endParaRPr sz="2200"/>
          </a:p>
          <a:p>
            <a:pPr marL="0" marR="0" indent="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defRPr/>
            </a:pPr>
            <a:endParaRPr sz="2200"/>
          </a:p>
        </p:txBody>
      </p:sp>
      <p:sp>
        <p:nvSpPr>
          <p:cNvPr id="934713047" name=""/>
          <p:cNvSpPr txBox="1"/>
          <p:nvPr/>
        </p:nvSpPr>
        <p:spPr bwMode="auto">
          <a:xfrm flipH="0" flipV="0">
            <a:off x="3782142" y="3246120"/>
            <a:ext cx="158007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234781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Shortest Vector Problem - SVP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0779194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996463109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994054914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880312110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679440312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5720176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08448" y="2222983"/>
            <a:ext cx="7948508" cy="2856222"/>
          </a:xfrm>
          <a:prstGeom prst="rect">
            <a:avLst/>
          </a:prstGeom>
        </p:spPr>
      </p:pic>
      <p:sp>
        <p:nvSpPr>
          <p:cNvPr id="1437536109" name=""/>
          <p:cNvSpPr txBox="1"/>
          <p:nvPr/>
        </p:nvSpPr>
        <p:spPr bwMode="auto">
          <a:xfrm flipH="0" flipV="0">
            <a:off x="737594" y="1567161"/>
            <a:ext cx="829812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</a:t>
            </a:r>
            <a:r>
              <a:rPr b="0">
                <a:latin typeface="Asana Math"/>
                <a:ea typeface="Asana Math"/>
                <a:cs typeface="Asana Math"/>
              </a:rPr>
              <a:t>,</a:t>
            </a:r>
            <a:r>
              <a:rPr b="1">
                <a:latin typeface="Asana Math"/>
                <a:ea typeface="Asana Math"/>
                <a:cs typeface="Asana Math"/>
              </a:rPr>
              <a:t> </a:t>
            </a:r>
            <a:r>
              <a:rPr b="0">
                <a:latin typeface="Asana Math"/>
                <a:ea typeface="Asana Math"/>
                <a:cs typeface="Asana Math"/>
              </a:rPr>
              <a:t>f</a:t>
            </a:r>
            <a:r>
              <a:rPr>
                <a:latin typeface="Asana Math"/>
                <a:ea typeface="Asana Math"/>
                <a:cs typeface="Asana Math"/>
              </a:rPr>
              <a:t>ind a shortest non-zero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∈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that minimizes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v||</m:t>
                      </m:r>
                    </m:oMath>
                  </m:oMathPara>
                </a14:m>
              </mc:Choice>
              <mc:Fallback/>
            </mc:AlternateContent>
            <a:endParaRPr b="1"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160669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Closest Vector Problem - CVP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7423661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668332611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836381046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917368879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1583507553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275240203" name=""/>
          <p:cNvSpPr txBox="1"/>
          <p:nvPr/>
        </p:nvSpPr>
        <p:spPr bwMode="auto">
          <a:xfrm flipH="0" flipV="0">
            <a:off x="578675" y="1633418"/>
            <a:ext cx="838524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 </a:t>
            </a:r>
            <a:r>
              <a:rPr b="0">
                <a:latin typeface="Asana Math"/>
                <a:ea typeface="Asana Math"/>
                <a:cs typeface="Asana Math"/>
              </a:rPr>
              <a:t>of a lattice </a:t>
            </a:r>
            <a:r>
              <a:rPr b="0" i="1">
                <a:latin typeface="Asana Math"/>
                <a:ea typeface="Asana Math"/>
                <a:cs typeface="Asana Math"/>
              </a:rPr>
              <a:t>L</a:t>
            </a:r>
            <a:r>
              <a:rPr b="0" i="0">
                <a:latin typeface="Asana Math"/>
                <a:ea typeface="Asana Math"/>
                <a:cs typeface="Asana Math"/>
              </a:rPr>
              <a:t>, and a target vector </a:t>
            </a:r>
            <a:r>
              <a:rPr b="1" i="0">
                <a:latin typeface="Asana Math"/>
                <a:ea typeface="Asana Math"/>
                <a:cs typeface="Asana Math"/>
              </a:rPr>
              <a:t>t </a:t>
            </a:r>
            <a:r>
              <a:rPr b="0" i="0">
                <a:latin typeface="Asana Math"/>
                <a:ea typeface="Asana Math"/>
                <a:cs typeface="Asana Math"/>
              </a:rPr>
              <a:t>(not necessarily in </a:t>
            </a:r>
            <a:r>
              <a:rPr b="0" i="1">
                <a:latin typeface="Asana Math"/>
                <a:ea typeface="Asana Math"/>
                <a:cs typeface="Asana Math"/>
              </a:rPr>
              <a:t>L</a:t>
            </a:r>
            <a:r>
              <a:rPr b="0" i="0">
                <a:latin typeface="Asana Math"/>
                <a:ea typeface="Asana Math"/>
                <a:cs typeface="Asana Math"/>
              </a:rPr>
              <a:t>)</a:t>
            </a:r>
            <a:r>
              <a:rPr b="0" i="0">
                <a:latin typeface="Asana Math"/>
                <a:ea typeface="Asana Math"/>
                <a:cs typeface="Asana Math"/>
              </a:rPr>
              <a:t>, find a lattice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</m:oMath>
                  </m:oMathPara>
                </a14:m>
              </mc:Choice>
              <mc:Fallback/>
            </mc:AlternateContent>
            <a:r>
              <a:rPr b="0" i="1">
                <a:latin typeface="Asana Math"/>
                <a:ea typeface="Asana Math"/>
                <a:cs typeface="Asana Math"/>
              </a:rPr>
              <a:t> </a:t>
            </a:r>
            <a:r>
              <a:rPr b="0" i="0">
                <a:latin typeface="Asana Math"/>
                <a:ea typeface="Asana Math"/>
                <a:cs typeface="Asana Math"/>
              </a:rPr>
              <a:t>that satisfies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-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||=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w</m:t>
                          </m:r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∈ </m:t>
                          </m:r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w-t||</m:t>
                      </m:r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</p:txBody>
      </p:sp>
      <p:pic>
        <p:nvPicPr>
          <p:cNvPr id="32004549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7324" y="2544960"/>
            <a:ext cx="8667749" cy="2914650"/>
          </a:xfrm>
          <a:prstGeom prst="rect">
            <a:avLst/>
          </a:prstGeom>
        </p:spPr>
      </p:pic>
      <p:sp>
        <p:nvSpPr>
          <p:cNvPr id="344835117" name=""/>
          <p:cNvSpPr txBox="1"/>
          <p:nvPr/>
        </p:nvSpPr>
        <p:spPr bwMode="auto">
          <a:xfrm flipH="0" flipV="0">
            <a:off x="2159003" y="5631993"/>
            <a:ext cx="5224584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It is well-known that these problems are NP-Hard </a:t>
            </a:r>
            <a:endParaRPr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318868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apprSVP and apprCVP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7072607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324052788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766902213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559845846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1407869420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538948004" name=""/>
          <p:cNvSpPr txBox="1"/>
          <p:nvPr/>
        </p:nvSpPr>
        <p:spPr bwMode="auto">
          <a:xfrm flipH="0" flipV="0">
            <a:off x="190163" y="1617128"/>
            <a:ext cx="8846631" cy="6730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latin typeface="Asana Math"/>
                <a:ea typeface="Asana Math"/>
                <a:cs typeface="Asana Math"/>
              </a:rPr>
              <a:t>Approximate Shortest Vector Problem </a:t>
            </a:r>
            <a:r>
              <a:rPr b="0">
                <a:latin typeface="Asana Math"/>
                <a:ea typeface="Asana Math"/>
                <a:cs typeface="Asana Math"/>
              </a:rPr>
              <a:t>(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SVP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γ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b="1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 </a:t>
            </a:r>
            <a:r>
              <a:rPr b="0">
                <a:latin typeface="Asana Math"/>
                <a:ea typeface="Asana Math"/>
                <a:cs typeface="Asana Math"/>
              </a:rPr>
              <a:t>of a lattice </a:t>
            </a:r>
            <a:r>
              <a:rPr b="0" i="1"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find a non-zero lattice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 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that satisfies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γ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(L)</m:t>
                      </m:r>
                    </m:oMath>
                  </m:oMathPara>
                </a14:m>
              </mc:Choice>
              <mc:Fallback/>
            </mc:AlternateContent>
            <a:endParaRPr b="0" i="1">
              <a:latin typeface="Asana Math"/>
              <a:cs typeface="Asana Math"/>
            </a:endParaRPr>
          </a:p>
        </p:txBody>
      </p:sp>
      <p:sp>
        <p:nvSpPr>
          <p:cNvPr id="619592708" name=""/>
          <p:cNvSpPr txBox="1"/>
          <p:nvPr/>
        </p:nvSpPr>
        <p:spPr bwMode="auto">
          <a:xfrm flipH="0" flipV="0">
            <a:off x="190162" y="2741639"/>
            <a:ext cx="8897390" cy="96007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latin typeface="Asana Math"/>
                <a:ea typeface="Asana Math"/>
                <a:cs typeface="Asana Math"/>
              </a:rPr>
              <a:t>Approximate Closest Vector Problem </a:t>
            </a:r>
            <a:r>
              <a:rPr b="0">
                <a:latin typeface="Asana Math"/>
                <a:ea typeface="Asana Math"/>
                <a:cs typeface="Asana Math"/>
              </a:rPr>
              <a:t>(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SVP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γ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b="1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 </a:t>
            </a:r>
            <a:r>
              <a:rPr b="0">
                <a:latin typeface="Asana Math"/>
                <a:ea typeface="Asana Math"/>
                <a:cs typeface="Asana Math"/>
              </a:rPr>
              <a:t>of a lattice </a:t>
            </a:r>
            <a:r>
              <a:rPr b="0" i="1">
                <a:latin typeface="Asana Math"/>
                <a:ea typeface="Asana Math"/>
                <a:cs typeface="Asana Math"/>
              </a:rPr>
              <a:t>L </a:t>
            </a:r>
            <a:r>
              <a:rPr b="0" i="0">
                <a:latin typeface="Asana Math"/>
                <a:ea typeface="Asana Math"/>
                <a:cs typeface="Asana Math"/>
              </a:rPr>
              <a:t>and a target vector </a:t>
            </a:r>
            <a:r>
              <a:rPr b="1" i="0">
                <a:latin typeface="Asana Math"/>
                <a:ea typeface="Asana Math"/>
                <a:cs typeface="Asana Math"/>
              </a:rPr>
              <a:t>t </a:t>
            </a:r>
            <a:r>
              <a:rPr b="0" i="0">
                <a:latin typeface="Asana Math"/>
                <a:ea typeface="Asana Math"/>
                <a:cs typeface="Asana Math"/>
              </a:rPr>
              <a:t>and an approximation factor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γ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find a lattice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that satisfies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v-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γ</m:t>
                          </m:r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w</m:t>
                          </m:r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∈ </m:t>
                          </m:r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w-t||</m:t>
                      </m:r>
                    </m:oMath>
                  </m:oMathPara>
                </a14:m>
              </mc:Choice>
              <mc:Fallback/>
            </mc:AlternateContent>
            <a:endParaRPr b="0" i="1">
              <a:latin typeface="Asana Math"/>
              <a:cs typeface="Asana Math"/>
            </a:endParaRPr>
          </a:p>
        </p:txBody>
      </p:sp>
      <p:sp>
        <p:nvSpPr>
          <p:cNvPr id="2083967952" name=""/>
          <p:cNvSpPr txBox="1"/>
          <p:nvPr/>
        </p:nvSpPr>
        <p:spPr bwMode="auto">
          <a:xfrm flipH="0" flipV="0">
            <a:off x="288519" y="4595492"/>
            <a:ext cx="8390779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Lattice Reduction is used to solve these problems.</a:t>
            </a:r>
            <a:endParaRPr lang="it-IT" sz="1800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Main idea: transform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an arbitrary lattice basis into a “better” basis that contains shorter and more orthogonal vectors. 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224307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64965"/>
            <a:ext cx="8581041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 reduction algorithms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4135563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536709300" name=""/>
          <p:cNvSpPr/>
          <p:nvPr/>
        </p:nvSpPr>
        <p:spPr bwMode="auto">
          <a:xfrm flipH="0" flipV="0">
            <a:off x="2961173" y="5571032"/>
            <a:ext cx="2931219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2092257779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470456057" name=""/>
          <p:cNvSpPr txBox="1"/>
          <p:nvPr/>
        </p:nvSpPr>
        <p:spPr bwMode="auto">
          <a:xfrm flipH="0" flipV="0">
            <a:off x="288519" y="5571032"/>
            <a:ext cx="4482774" cy="274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549804394" name=""/>
          <p:cNvSpPr txBox="1"/>
          <p:nvPr/>
        </p:nvSpPr>
        <p:spPr bwMode="auto">
          <a:xfrm flipH="0" flipV="0">
            <a:off x="125563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946678998" name=""/>
          <p:cNvSpPr txBox="1"/>
          <p:nvPr/>
        </p:nvSpPr>
        <p:spPr bwMode="auto">
          <a:xfrm flipH="0" flipV="0">
            <a:off x="311559" y="1450357"/>
            <a:ext cx="885131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Main idea: transform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an arbitrary lattice basis into a “better” basis that contains shorter and more orthogonal vectors. </a:t>
            </a:r>
            <a:endParaRPr b="0" i="1">
              <a:latin typeface="Asana Math"/>
              <a:cs typeface="Asana Math"/>
            </a:endParaRPr>
          </a:p>
        </p:txBody>
      </p:sp>
      <p:sp>
        <p:nvSpPr>
          <p:cNvPr id="1390879749" name=""/>
          <p:cNvSpPr txBox="1"/>
          <p:nvPr/>
        </p:nvSpPr>
        <p:spPr bwMode="auto">
          <a:xfrm flipH="0" flipV="0">
            <a:off x="288519" y="2220741"/>
            <a:ext cx="89225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LLL and BKZ (LLL generalization) solve SVP</a:t>
            </a:r>
            <a:endParaRPr>
              <a:latin typeface="Asana Math"/>
              <a:cs typeface="Asana Math"/>
            </a:endParaRPr>
          </a:p>
        </p:txBody>
      </p:sp>
      <p:sp>
        <p:nvSpPr>
          <p:cNvPr id="1626316666" name=""/>
          <p:cNvSpPr txBox="1"/>
          <p:nvPr/>
        </p:nvSpPr>
        <p:spPr bwMode="auto">
          <a:xfrm flipH="0" flipV="0">
            <a:off x="288519" y="4595492"/>
            <a:ext cx="844117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0" i="0" u="none" strike="noStrike" cap="none" spc="0">
                <a:solidFill>
                  <a:schemeClr val="tx1"/>
                </a:solidFill>
                <a:latin typeface="Asana Math"/>
                <a:cs typeface="Asana Math"/>
              </a:rPr>
              <a:t>CVP can be solved using Babai’s algorithm or Kannan’s embedding method (transforms CVP in SVP with +1 dimensions)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610045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Good basis</a:t>
            </a:r>
            <a:endParaRPr sz="4800"/>
          </a:p>
        </p:txBody>
      </p:sp>
      <p:pic>
        <p:nvPicPr>
          <p:cNvPr id="3493964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365873636" name=""/>
          <p:cNvSpPr/>
          <p:nvPr/>
        </p:nvSpPr>
        <p:spPr bwMode="auto">
          <a:xfrm flipH="0" flipV="0">
            <a:off x="2961173" y="5571032"/>
            <a:ext cx="2931219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748282200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721850443" name=""/>
          <p:cNvSpPr txBox="1"/>
          <p:nvPr/>
        </p:nvSpPr>
        <p:spPr bwMode="auto">
          <a:xfrm flipH="0" flipV="0">
            <a:off x="288519" y="5571032"/>
            <a:ext cx="4482774" cy="274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1465097717" name=""/>
          <p:cNvSpPr txBox="1"/>
          <p:nvPr/>
        </p:nvSpPr>
        <p:spPr bwMode="auto">
          <a:xfrm flipH="0" flipV="0">
            <a:off x="125563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769313893" name=""/>
          <p:cNvSpPr txBox="1"/>
          <p:nvPr/>
        </p:nvSpPr>
        <p:spPr bwMode="auto">
          <a:xfrm flipH="0" flipV="0">
            <a:off x="311559" y="1450357"/>
            <a:ext cx="885167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sp>
        <p:nvSpPr>
          <p:cNvPr id="1911538161" name=""/>
          <p:cNvSpPr txBox="1"/>
          <p:nvPr/>
        </p:nvSpPr>
        <p:spPr bwMode="auto">
          <a:xfrm flipH="0" flipV="0">
            <a:off x="288519" y="2220741"/>
            <a:ext cx="892294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Asana Math"/>
              <a:cs typeface="Asana Math"/>
            </a:endParaRPr>
          </a:p>
        </p:txBody>
      </p:sp>
      <p:sp>
        <p:nvSpPr>
          <p:cNvPr id="1408405956" name=""/>
          <p:cNvSpPr txBox="1"/>
          <p:nvPr/>
        </p:nvSpPr>
        <p:spPr bwMode="auto">
          <a:xfrm flipH="0" flipV="0">
            <a:off x="288519" y="4595492"/>
            <a:ext cx="84418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pic>
        <p:nvPicPr>
          <p:cNvPr id="4021478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65137" y="1177001"/>
            <a:ext cx="7168537" cy="2819718"/>
          </a:xfrm>
          <a:prstGeom prst="rect">
            <a:avLst/>
          </a:prstGeom>
        </p:spPr>
      </p:pic>
      <p:pic>
        <p:nvPicPr>
          <p:cNvPr id="143439776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79714" y="4044441"/>
            <a:ext cx="6945295" cy="255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9445445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LLL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(Lenstra-Lenstra-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Lovász algorithm)</a:t>
            </a:r>
            <a:endParaRPr sz="3600" b="0"/>
          </a:p>
        </p:txBody>
      </p:sp>
      <p:pic>
        <p:nvPicPr>
          <p:cNvPr id="14571825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855541257" name=""/>
          <p:cNvSpPr/>
          <p:nvPr/>
        </p:nvSpPr>
        <p:spPr bwMode="auto">
          <a:xfrm flipH="0" flipV="0">
            <a:off x="2961173" y="5571032"/>
            <a:ext cx="2931219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533829724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542260941" name=""/>
          <p:cNvSpPr txBox="1"/>
          <p:nvPr/>
        </p:nvSpPr>
        <p:spPr bwMode="auto">
          <a:xfrm flipH="0" flipV="0">
            <a:off x="125563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11162055" name=""/>
          <p:cNvSpPr txBox="1"/>
          <p:nvPr/>
        </p:nvSpPr>
        <p:spPr bwMode="auto">
          <a:xfrm flipH="0" flipV="0">
            <a:off x="125563" y="1384101"/>
            <a:ext cx="8961110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LLL solves apprSVP/apprCVP within an approximation factor exponential in the dimension of the lattice to the shortest vector in polynomial time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sSup>
                        <m:sSup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</m:sSup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v||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shortest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sp>
        <p:nvSpPr>
          <p:cNvPr id="121671634" name=""/>
          <p:cNvSpPr txBox="1"/>
          <p:nvPr/>
        </p:nvSpPr>
        <p:spPr bwMode="auto">
          <a:xfrm flipH="0" flipV="0">
            <a:off x="125563" y="1953636"/>
            <a:ext cx="8982709" cy="4356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cs typeface="Asana Math"/>
              </a:rPr>
              <a:t>In practice: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sSup>
                        <m:sSup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1.02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</m:sSup>
                      <m:sSup>
                        <m:sSup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(det </m:t>
                          </m:r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L)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n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</p:txBody>
      </p:sp>
      <p:pic>
        <p:nvPicPr>
          <p:cNvPr id="20940059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-67912" y="5950173"/>
            <a:ext cx="17038419" cy="967382"/>
          </a:xfrm>
          <a:prstGeom prst="rect">
            <a:avLst/>
          </a:prstGeom>
        </p:spPr>
      </p:pic>
      <p:sp>
        <p:nvSpPr>
          <p:cNvPr id="1170739639" name=""/>
          <p:cNvSpPr txBox="1"/>
          <p:nvPr/>
        </p:nvSpPr>
        <p:spPr bwMode="auto">
          <a:xfrm flipH="0" flipV="0">
            <a:off x="288519" y="4595492"/>
            <a:ext cx="84418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807713630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0494967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222937" y="2334203"/>
            <a:ext cx="6573065" cy="3311243"/>
          </a:xfrm>
          <a:prstGeom prst="rect">
            <a:avLst/>
          </a:prstGeom>
        </p:spPr>
      </p:pic>
      <p:sp>
        <p:nvSpPr>
          <p:cNvPr id="765860209" name=""/>
          <p:cNvSpPr txBox="1"/>
          <p:nvPr/>
        </p:nvSpPr>
        <p:spPr bwMode="auto">
          <a:xfrm flipH="0" flipV="0">
            <a:off x="125563" y="5793425"/>
            <a:ext cx="885707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>
                <a:latin typeface="Asana Math"/>
                <a:ea typeface="Asana Math"/>
                <a:cs typeface="Asana Math"/>
              </a:rPr>
              <a:t>Reduction algorithms like LLL transform a basis </a:t>
            </a:r>
            <a:r>
              <a:rPr sz="1800" b="1" i="0">
                <a:latin typeface="Asana Math"/>
                <a:ea typeface="Asana Math"/>
                <a:cs typeface="Asana Math"/>
              </a:rPr>
              <a:t>B </a:t>
            </a:r>
            <a:r>
              <a:rPr sz="1800" b="0" i="0">
                <a:latin typeface="Asana Math"/>
                <a:ea typeface="Asana Math"/>
                <a:cs typeface="Asana Math"/>
              </a:rPr>
              <a:t>for a lattice </a:t>
            </a:r>
            <a:r>
              <a:rPr sz="1800" b="0" i="1">
                <a:latin typeface="Asana Math"/>
                <a:ea typeface="Asana Math"/>
                <a:cs typeface="Asana Math"/>
              </a:rPr>
              <a:t>L </a:t>
            </a:r>
            <a:r>
              <a:rPr sz="1800" b="0" i="0">
                <a:latin typeface="Asana Math"/>
                <a:ea typeface="Asana Math"/>
                <a:cs typeface="Asana Math"/>
              </a:rPr>
              <a:t>into a “better” basis: vectors should be as short as possible and as orthogonal as possible to one another</a:t>
            </a:r>
            <a:endParaRPr sz="1800" b="0" i="0"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9011987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LLL  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actual algorithm</a:t>
            </a:r>
            <a:endParaRPr sz="4800"/>
          </a:p>
        </p:txBody>
      </p:sp>
      <p:pic>
        <p:nvPicPr>
          <p:cNvPr id="14210601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815966131" name=""/>
          <p:cNvSpPr/>
          <p:nvPr/>
        </p:nvSpPr>
        <p:spPr bwMode="auto">
          <a:xfrm flipH="0" flipV="0">
            <a:off x="2961173" y="5571032"/>
            <a:ext cx="2931219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257574481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343401347" name=""/>
          <p:cNvSpPr txBox="1"/>
          <p:nvPr/>
        </p:nvSpPr>
        <p:spPr bwMode="auto">
          <a:xfrm flipH="0" flipV="0">
            <a:off x="288519" y="5571032"/>
            <a:ext cx="4482774" cy="274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2034061399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07170763" name=""/>
          <p:cNvSpPr txBox="1"/>
          <p:nvPr/>
        </p:nvSpPr>
        <p:spPr bwMode="auto">
          <a:xfrm flipH="0" flipV="0">
            <a:off x="116924" y="1429999"/>
            <a:ext cx="9061910" cy="12094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Definition Let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B={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r>
              <a:rPr b="1">
                <a:latin typeface="Asana Math"/>
                <a:ea typeface="Asana Math"/>
                <a:cs typeface="Asana Math"/>
              </a:rPr>
              <a:t> </a:t>
            </a:r>
            <a:r>
              <a:rPr b="0">
                <a:latin typeface="Asana Math"/>
                <a:ea typeface="Asana Math"/>
                <a:cs typeface="Asana Math"/>
              </a:rPr>
              <a:t>be a basis for a lattice </a:t>
            </a:r>
            <a:r>
              <a:rPr b="0" i="1">
                <a:latin typeface="Asana Math"/>
                <a:ea typeface="Asana Math"/>
                <a:cs typeface="Asana Math"/>
              </a:rPr>
              <a:t>L </a:t>
            </a:r>
            <a:r>
              <a:rPr b="0" i="0">
                <a:latin typeface="Asana Math"/>
                <a:ea typeface="Asana Math"/>
                <a:cs typeface="Asana Math"/>
              </a:rPr>
              <a:t>and let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B={</m:t>
                      </m:r>
                      <m:sSubSup>
                        <m:sSubSupPr>
                          <m:alnScr m:val="off"/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</m:t>
                      </m:r>
                      <m:sSubSup>
                        <m:sSubSupPr>
                          <m:alnScr m:val="off"/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ea typeface="Asana Math"/>
                <a:cs typeface="Asana Math"/>
              </a:rPr>
              <a:t> be the associated Gram-Schmidt orthogonal basis. </a:t>
            </a:r>
            <a:r>
              <a:rPr b="1" i="0">
                <a:latin typeface="Asana Math"/>
                <a:ea typeface="Asana Math"/>
                <a:cs typeface="Asana Math"/>
              </a:rPr>
              <a:t>B </a:t>
            </a:r>
            <a:r>
              <a:rPr b="0" i="0">
                <a:latin typeface="Asana Math"/>
                <a:ea typeface="Asana Math"/>
                <a:cs typeface="Asana Math"/>
              </a:rPr>
              <a:t>is said to be </a:t>
            </a:r>
            <a:r>
              <a:rPr b="0" i="1">
                <a:latin typeface="Asana Math"/>
                <a:ea typeface="Asana Math"/>
                <a:cs typeface="Asana Math"/>
              </a:rPr>
              <a:t>LLL reduced </a:t>
            </a:r>
            <a:r>
              <a:rPr b="0" i="0">
                <a:latin typeface="Asana Math"/>
                <a:ea typeface="Asana Math"/>
                <a:cs typeface="Asana Math"/>
              </a:rPr>
              <a:t>if it satisfies the following two conditions:</a:t>
            </a:r>
            <a:endParaRPr b="0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ea typeface="Asana Math"/>
              <a:cs typeface="Asana Math"/>
            </a:endParaRPr>
          </a:p>
        </p:txBody>
      </p:sp>
      <p:sp>
        <p:nvSpPr>
          <p:cNvPr id="1681672027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934112197" name=""/>
          <p:cNvSpPr txBox="1"/>
          <p:nvPr/>
        </p:nvSpPr>
        <p:spPr bwMode="auto">
          <a:xfrm flipH="0" flipV="0">
            <a:off x="116924" y="4060357"/>
            <a:ext cx="8579779" cy="229909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tx1"/>
                </a:solidFill>
              </a:rPr>
              <a:t>2 crucial steps</a:t>
            </a:r>
            <a:r>
              <a:rPr/>
              <a:t> in the algorithm:</a:t>
            </a:r>
            <a:endParaRPr/>
          </a:p>
          <a:p>
            <a:pPr marL="683929" lvl="1" indent="-283879">
              <a:buFont typeface="Arial"/>
              <a:buChar char="•"/>
              <a:defRPr/>
            </a:pPr>
            <a:r>
              <a:rPr b="1">
                <a:solidFill>
                  <a:srgbClr val="FF0000"/>
                </a:solidFill>
              </a:rPr>
              <a:t>Size reduction step</a:t>
            </a:r>
            <a:r>
              <a:rPr/>
              <a:t> </a:t>
            </a:r>
            <a:endParaRPr/>
          </a:p>
          <a:p>
            <a:pPr marL="1083979" lvl="2" indent="-283879">
              <a:buFont typeface="Arial"/>
              <a:buChar char="•"/>
              <a:defRPr/>
            </a:pPr>
            <a:r>
              <a:rPr/>
              <a:t>it</a:t>
            </a:r>
            <a:r>
              <a:rPr sz="1800">
                <a:latin typeface="Asana Math"/>
                <a:ea typeface="Asana Math"/>
                <a:cs typeface="Asana Math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aims to make the current basis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​</a:t>
            </a: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 smaller in the direction of the previous basis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i-1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sz="1800">
              <a:latin typeface="Asana Math"/>
              <a:cs typeface="Asana Math"/>
            </a:endParaRPr>
          </a:p>
          <a:p>
            <a:pPr marL="683929" lvl="1" indent="-283879">
              <a:buFont typeface="Arial"/>
              <a:buChar char="•"/>
              <a:defRPr/>
            </a:pPr>
            <a:r>
              <a:rPr b="1">
                <a:solidFill>
                  <a:srgbClr val="FF0000"/>
                </a:solidFill>
              </a:rPr>
              <a:t>Swap step</a:t>
            </a:r>
            <a:endParaRPr b="1">
              <a:solidFill>
                <a:srgbClr val="FF0000"/>
              </a:solidFill>
            </a:endParaRPr>
          </a:p>
          <a:p>
            <a:pPr marL="1083979" lvl="2" indent="-283879">
              <a:buFont typeface="Arial"/>
              <a:buChar char="•"/>
              <a:defRPr/>
            </a:pP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ensures that the basis vectors satisfy the Lovász condition, which is necessary to maintain progress towards finding a reduced basis</a:t>
            </a:r>
            <a:endParaRPr/>
          </a:p>
          <a:p>
            <a:pPr marL="683929" lvl="1" indent="-283879">
              <a:buFont typeface="Arial"/>
              <a:buChar char="•"/>
              <a:defRPr/>
            </a:pPr>
            <a:endParaRPr/>
          </a:p>
        </p:txBody>
      </p:sp>
      <p:sp>
        <p:nvSpPr>
          <p:cNvPr id="1570123607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470788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108549" y="2545855"/>
            <a:ext cx="6926900" cy="1398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95796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LLL  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actual algorithm</a:t>
            </a:r>
            <a:endParaRPr sz="4800"/>
          </a:p>
        </p:txBody>
      </p:sp>
      <p:pic>
        <p:nvPicPr>
          <p:cNvPr id="15138907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336846960" name=""/>
          <p:cNvSpPr/>
          <p:nvPr/>
        </p:nvSpPr>
        <p:spPr bwMode="auto">
          <a:xfrm flipH="0" flipV="0">
            <a:off x="2961173" y="5571032"/>
            <a:ext cx="2931219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286096063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677728686" name=""/>
          <p:cNvSpPr txBox="1"/>
          <p:nvPr/>
        </p:nvSpPr>
        <p:spPr bwMode="auto">
          <a:xfrm flipH="0" flipV="0">
            <a:off x="3766017" y="5109750"/>
            <a:ext cx="5550446" cy="8252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rgbClr val="0070C0"/>
                </a:solidFill>
              </a:rPr>
              <a:t>Note</a:t>
            </a:r>
            <a:r>
              <a:rPr sz="1400"/>
              <a:t>: at each step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  <m:r>
                        <m:rPr>
                          <m:sty m:val="bi"/>
                        </m:rPr>
                        <a:rPr lang="it-IT" sz="14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Sup>
                        <m:sSubSupPr>
                          <m:alnScr m:val="off"/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r>
              <a:rPr sz="1400"/>
              <a:t> is the orthogonal set of vectors obtained by applying Gram-Schmidt to the current values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4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400"/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4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i,j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400"/>
              <a:t>=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1400" b="1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bi"/>
                            </m:rPr>
                            <a:rPr lang="it-IT" sz="1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∙</m:t>
                          </m:r>
                          <m:sSubSup>
                            <m:sSubSupPr>
                              <m:alnScr m:val="off"/>
                              <m:ctrlPr>
                                <a:rPr sz="1400" b="1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j</m:t>
                              </m:r>
                            </m:sub>
                            <m:sup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*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sz="1400" b="1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||</m:t>
                              </m:r>
                              <m:sSubSup>
                                <m:sSubSupPr>
                                  <m:alnScr m:val="off"/>
                                  <m:ctrlPr>
                                    <a:rPr sz="1400" b="1" i="1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bi"/>
                                    </m:rPr>
                                    <a:rPr sz="1400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bi"/>
                                    </m:rPr>
                                    <a:rPr sz="1400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sty m:val="bi"/>
                                    </m:rPr>
                                    <a:rPr sz="1400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*</m:t>
                                  </m:r>
                                </m:sup>
                              </m:sSubSup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||</m:t>
                              </m:r>
                            </m:e>
                            <m:sup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mc:Choice>
              <mc:Fallback/>
            </mc:AlternateContent>
            <a:endParaRPr sz="1400"/>
          </a:p>
        </p:txBody>
      </p:sp>
      <p:sp>
        <p:nvSpPr>
          <p:cNvPr id="1071197878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765850570" name=""/>
          <p:cNvSpPr txBox="1"/>
          <p:nvPr/>
        </p:nvSpPr>
        <p:spPr bwMode="auto">
          <a:xfrm flipH="0" flipV="0">
            <a:off x="116924" y="1429999"/>
            <a:ext cx="906263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endParaRPr b="0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ea typeface="Asana Math"/>
              <a:cs typeface="Asana Math"/>
            </a:endParaRPr>
          </a:p>
        </p:txBody>
      </p:sp>
      <p:sp>
        <p:nvSpPr>
          <p:cNvPr id="1944838892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1441935875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55557163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7279917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41138" y="1265038"/>
            <a:ext cx="5438057" cy="3866853"/>
          </a:xfrm>
          <a:prstGeom prst="rect">
            <a:avLst/>
          </a:prstGeom>
        </p:spPr>
      </p:pic>
      <p:sp>
        <p:nvSpPr>
          <p:cNvPr id="300242564" name=""/>
          <p:cNvSpPr txBox="1"/>
          <p:nvPr/>
        </p:nvSpPr>
        <p:spPr bwMode="auto">
          <a:xfrm flipH="0" flipV="0">
            <a:off x="-16599" y="1429999"/>
            <a:ext cx="3830497" cy="42391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 strike="noStrike" cap="none" spc="0">
                <a:solidFill>
                  <a:srgbClr val="FF0000"/>
                </a:solidFill>
                <a:latin typeface="Asana Math"/>
                <a:cs typeface="Asana Math"/>
              </a:rPr>
              <a:t>Size reduction step</a:t>
            </a:r>
            <a:r>
              <a:rPr b="0" i="0" u="none" strike="noStrike" cap="none" spc="0">
                <a:solidFill>
                  <a:schemeClr val="tx1"/>
                </a:solidFill>
                <a:latin typeface="Asana Math"/>
                <a:cs typeface="Asana Math"/>
              </a:rPr>
              <a:t>: </a:t>
            </a: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we do this by subtracting from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appropriate integer </a:t>
            </a: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multiples 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algn="l"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(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i,j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rounded to the closest integer)</m:t>
                      </m:r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of the previous vectors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k-1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so as to make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smaller. 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algn="l"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After size reduction check if </a:t>
            </a:r>
            <a:r>
              <a:rPr lang="it-IT" b="0" i="0" u="none" strike="noStrike" cap="none" spc="0">
                <a:solidFill>
                  <a:srgbClr val="FF0000"/>
                </a:solidFill>
                <a:latin typeface="Asana Math"/>
                <a:ea typeface="Asana Math"/>
                <a:cs typeface="Asana Math"/>
              </a:rPr>
              <a:t>Lov</a:t>
            </a:r>
            <a:r>
              <a:rPr lang="it-IT" b="0" i="0" u="none" strike="noStrike" cap="none" spc="0">
                <a:solidFill>
                  <a:srgbClr val="FF0000"/>
                </a:solidFill>
                <a:latin typeface="Asana Math"/>
                <a:ea typeface="Asana Math"/>
                <a:cs typeface="Asana Math"/>
              </a:rPr>
              <a:t>ász condition</a:t>
            </a: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is satisfied. 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 it is, we have a nearly optimal ordering of the vectors.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 not, reorder the vectors and do further size reduction.</a:t>
            </a: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867221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BKZ-LLL 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block Korkin-Zolotarev LLL</a:t>
            </a:r>
            <a:endParaRPr sz="3600" b="0"/>
          </a:p>
        </p:txBody>
      </p:sp>
      <p:pic>
        <p:nvPicPr>
          <p:cNvPr id="6702493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97210037" name=""/>
          <p:cNvSpPr/>
          <p:nvPr/>
        </p:nvSpPr>
        <p:spPr bwMode="auto">
          <a:xfrm flipH="0" flipV="0">
            <a:off x="2961173" y="5571032"/>
            <a:ext cx="2931219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710089648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908558891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300433718" name=""/>
          <p:cNvSpPr txBox="1"/>
          <p:nvPr/>
        </p:nvSpPr>
        <p:spPr bwMode="auto">
          <a:xfrm flipH="0" flipV="0">
            <a:off x="116924" y="1429999"/>
            <a:ext cx="906263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endParaRPr b="0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ea typeface="Asana Math"/>
              <a:cs typeface="Asana Math"/>
            </a:endParaRPr>
          </a:p>
        </p:txBody>
      </p:sp>
      <p:sp>
        <p:nvSpPr>
          <p:cNvPr id="1295671969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869766143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248954276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02333707" name=""/>
          <p:cNvSpPr txBox="1"/>
          <p:nvPr/>
        </p:nvSpPr>
        <p:spPr bwMode="auto">
          <a:xfrm flipH="0" flipV="0">
            <a:off x="83768" y="1429999"/>
            <a:ext cx="8784311" cy="28675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The block Korkin–Zolotarev variant of the LLL algorithm</a:t>
            </a: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 replaces the swap step in the standard LLL algorithm by </a:t>
            </a: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a block reduction step (block of size </a:t>
            </a:r>
            <a:r>
              <a:rPr lang="it-IT" sz="1800" b="1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β</a:t>
            </a: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) </a:t>
            </a: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to achieve a more global reduction across the entire basis.</a:t>
            </a:r>
            <a:endParaRPr sz="1800" b="0" i="0" u="none">
              <a:solidFill>
                <a:srgbClr val="000000"/>
              </a:solidFill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lang="it-IT" sz="18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>
              <a:defRPr/>
            </a:pPr>
            <a:r>
              <a:rPr lang="it-IT"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LLL works with </a:t>
            </a:r>
            <a:r>
              <a:rPr lang="it-IT" sz="1800" b="0" i="1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β</a:t>
            </a:r>
            <a:r>
              <a:rPr lang="it-IT"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=2 (performs reduction working on pairs of vectors).</a:t>
            </a:r>
            <a:endParaRPr lang="it-IT" sz="1800" b="0" i="0" u="none">
              <a:solidFill>
                <a:srgbClr val="000000"/>
              </a:solidFill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lang="it-IT" sz="18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>
              <a:defRPr/>
            </a:pPr>
            <a:r>
              <a:rPr lang="it-IT"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BKZ-LLL works with a block of vectors of length </a:t>
            </a:r>
            <a:r>
              <a:rPr lang="it-IT" sz="1800" b="0" i="1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β</a:t>
            </a:r>
            <a:endParaRPr lang="it-IT" sz="1800" b="0" i="1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k+1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k+</m:t>
                          </m:r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β-1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it-IT" sz="18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 algn="l">
              <a:defRPr/>
            </a:pP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and replaces them with a KZ-reduced basis spanning the same subllattice.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endParaRPr sz="1800" b="0" i="0" u="none">
              <a:solidFill>
                <a:srgbClr val="000000"/>
              </a:solidFill>
              <a:latin typeface="Asana Math"/>
              <a:ea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855681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50083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Kannan’s embedding method</a:t>
            </a:r>
            <a:endParaRPr sz="3600" b="0"/>
          </a:p>
        </p:txBody>
      </p:sp>
      <p:pic>
        <p:nvPicPr>
          <p:cNvPr id="6815754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409887167" name=""/>
          <p:cNvSpPr/>
          <p:nvPr/>
        </p:nvSpPr>
        <p:spPr bwMode="auto">
          <a:xfrm flipH="0" flipV="0">
            <a:off x="2961173" y="5571032"/>
            <a:ext cx="2931219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172351455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2050323319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062399382" name=""/>
          <p:cNvSpPr txBox="1"/>
          <p:nvPr/>
        </p:nvSpPr>
        <p:spPr bwMode="auto">
          <a:xfrm flipH="0" flipV="0">
            <a:off x="288519" y="4079140"/>
            <a:ext cx="908027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097528864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1563473235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211875794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666523603" name=""/>
          <p:cNvSpPr txBox="1"/>
          <p:nvPr/>
        </p:nvSpPr>
        <p:spPr bwMode="auto">
          <a:xfrm flipH="0" flipV="0">
            <a:off x="83768" y="1429999"/>
            <a:ext cx="8998871" cy="381835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Express a CVP problem as a SVP instance to solve it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/>
                      </m:r>
                    </m:oMath>
                  </m:oMathPara>
                </a14:m>
              </mc:Choice>
              <mc:Fallback/>
            </mc:AlternateContent>
            <a:endParaRPr sz="1800" b="1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lang="it-IT" sz="1800" b="0" i="0">
                <a:latin typeface="Asana Math"/>
                <a:ea typeface="Asana Math"/>
                <a:cs typeface="Asana Math"/>
              </a:rPr>
              <a:t>Basis: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B={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endParaRPr sz="1800" b="0" u="none" strike="noStrike" cap="none" spc="0">
              <a:solidFill>
                <a:schemeClr val="tx1"/>
              </a:solidFill>
              <a:latin typeface="Cambria Math"/>
              <a:ea typeface="Cambria Math"/>
              <a:cs typeface="Cambria Math"/>
            </a:endParaRPr>
          </a:p>
          <a:p>
            <a:pPr>
              <a:defRPr/>
            </a:pPr>
            <a:r>
              <a:rPr/>
              <a:t>Target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t=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b="0"/>
          </a:p>
          <a:p>
            <a:pPr>
              <a:defRPr/>
            </a:pPr>
            <a:r>
              <a:rPr b="0"/>
              <a:t>Solution to CVP problem: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+...+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b="0"/>
          </a:p>
          <a:p>
            <a:pPr>
              <a:defRPr/>
            </a:pPr>
            <a:endParaRPr b="0" i="0"/>
          </a:p>
          <a:p>
            <a:pPr>
              <a:defRPr/>
            </a:pPr>
            <a:r>
              <a:rPr b="0"/>
              <a:t>Then we have 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≈</m:t>
                      </m:r>
                      <m:nary>
                        <m:naryPr>
                          <m:chr m:val="∑"/>
                          <m:grow m:val="off"/>
                          <m:limLoc m:val="undOvr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    </m:t>
                              </m:r>
                            </m:sub>
                          </m:sSub>
                        </m:e>
                      </m:nary>
                      <m:box>
                        <m:boxPr>
                          <m:aln m:val="off"/>
                          <m:diff m:val="off"/>
                          <m:noBreak m:val="off"/>
                          <m:opEmu m:val="on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boxPr>
                        <m:e>
                          <m:groupChr>
                            <m:groupChrPr>
                              <m:chr m:val="⇒"/>
                              <m:pos m:val="top"/>
                              <m:vertJc m:val="top"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groupChrPr>
                            <m:e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</m:t>
                              </m:r>
                            </m:e>
                          </m:groupChr>
                        </m:e>
                      </m:box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  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t=</m:t>
                      </m:r>
                      <m:nary>
                        <m:naryPr>
                          <m:chr m:val="∑"/>
                          <m:grow m:val="off"/>
                          <m:limLoc m:val="undOvr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e</m:t>
                          </m:r>
                        </m:e>
                      </m:nary>
                    </m:oMath>
                  </m:oMathPara>
                </a14:m>
              </mc:Choice>
              <mc:Fallback/>
            </mc:AlternateContent>
            <a:r>
              <a:rPr b="0"/>
              <a:t>         where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e|| </m:t>
                      </m:r>
                    </m:oMath>
                  </m:oMathPara>
                </a14:m>
              </mc:Choice>
              <mc:Fallback/>
            </mc:AlternateContent>
            <a:r>
              <a:rPr b="0"/>
              <a:t>is small.</a:t>
            </a:r>
            <a:endParaRPr b="0"/>
          </a:p>
          <a:p>
            <a:pPr>
              <a:defRPr/>
            </a:pPr>
            <a:endParaRPr b="1"/>
          </a:p>
          <a:p>
            <a:pPr>
              <a:defRPr/>
            </a:pPr>
            <a:r>
              <a:rPr b="0"/>
              <a:t>Hence, consider the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n+1</m:t>
                      </m:r>
                    </m:oMath>
                  </m:oMathPara>
                </a14:m>
              </mc:Choice>
              <mc:Fallback/>
            </mc:AlternateContent>
            <a:r>
              <a:rPr b="0" i="1"/>
              <a:t> </a:t>
            </a:r>
            <a:r>
              <a:rPr b="0" i="0"/>
              <a:t>dimensional lattice with basis </a:t>
            </a:r>
            <a:endParaRPr b="0" i="0"/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'</m:t>
                          </m:r>
                        </m:sup>
                      </m:sSup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m>
                            <m:mPr>
                              <m:baseJc m:val="center"/>
                              <m:cGp/>
                              <m:cGpRule/>
                              <m:cSp/>
                              <m:mcs>
                                <m:mc>
                                  <m:mcPr>
                                    <m:mcJc m:val="center"/>
                                    <m:count m:val="2"/>
                                  </m:mcPr>
                                </m:mc>
                              </m:mcs>
                              <m:plcHide m:val="off"/>
                              <m:rSp/>
                              <m:rSpRule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b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B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b"/>
                                  </m:rPr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t</m:t>
                                </m:r>
                              </m:e>
                              <m:e>
                                <m:r>
                                  <m:rPr>
                                    <m:sty m:val="i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q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mc:Choice>
              <mc:Fallback/>
            </mc:AlternateContent>
            <a:endParaRPr b="0" i="0"/>
          </a:p>
          <a:p>
            <a:pPr>
              <a:defRPr/>
            </a:pPr>
            <a:r>
              <a:rPr b="0" i="0"/>
              <a:t>which contains the short vector (</a:t>
            </a:r>
            <a:r>
              <a:rPr b="1" i="0"/>
              <a:t>e</a:t>
            </a:r>
            <a:r>
              <a:rPr b="0" i="0"/>
              <a:t>, </a:t>
            </a:r>
            <a:r>
              <a:rPr b="0" i="1"/>
              <a:t>q</a:t>
            </a:r>
            <a:r>
              <a:rPr b="0" i="0"/>
              <a:t>) by the linear combination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(-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,...,-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 1)</m:t>
                      </m:r>
                    </m:oMath>
                  </m:oMathPara>
                </a14:m>
              </mc:Choice>
              <mc:Fallback/>
            </mc:AlternateContent>
            <a:endParaRPr b="0" i="0"/>
          </a:p>
          <a:p>
            <a:pPr>
              <a:defRPr/>
            </a:pPr>
            <a:endParaRPr b="1" i="0"/>
          </a:p>
          <a:p>
            <a:pPr>
              <a:defRPr/>
            </a:pPr>
            <a:r>
              <a:rPr b="0" i="0"/>
              <a:t>The solution is given by subtracting </a:t>
            </a:r>
            <a:r>
              <a:rPr b="1" i="0"/>
              <a:t>e </a:t>
            </a:r>
            <a:r>
              <a:rPr b="0" i="0"/>
              <a:t>from </a:t>
            </a:r>
            <a:r>
              <a:rPr b="1" i="0"/>
              <a:t>t</a:t>
            </a:r>
            <a:endParaRPr b="1" i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7"/>
            <a:ext cx="8581042" cy="59767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ECDSA (Elliptic Curve Digital Signature Algorithm)</a:t>
            </a:r>
            <a:endParaRPr sz="36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410136" y="1384539"/>
            <a:ext cx="8323725" cy="4525962"/>
          </a:xfrm>
        </p:spPr>
        <p:txBody>
          <a:bodyPr/>
          <a:lstStyle/>
          <a:p>
            <a:pPr>
              <a:defRPr/>
            </a:pPr>
            <a:r>
              <a:rPr lang="it-IT"/>
              <a:t>Parameters: Elliptic curve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</a:rPr>
                        <m:t>E</m:t>
                      </m:r>
                    </m:oMath>
                  </m:oMathPara>
                </a14:m>
              </mc:Choice>
              <mc:Fallback/>
            </mc:AlternateContent>
            <a:r>
              <a:rPr lang="it-IT"/>
              <a:t>,</a:t>
            </a:r>
            <a:r>
              <a:rPr lang="it-IT" sz="2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generator point</a:t>
            </a:r>
            <a:r>
              <a:rPr lang="it-IT"/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</a:rPr>
                        <m:t>G</m:t>
                      </m:r>
                    </m:oMath>
                  </m:oMathPara>
                </a14:m>
              </mc:Choice>
              <mc:Fallback/>
            </mc:AlternateContent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</a:rPr>
                        <m:t>E</m:t>
                      </m:r>
                    </m:oMath>
                  </m:oMathPara>
                </a14:m>
              </mc:Choice>
              <mc:Fallback/>
            </mc:AlternateContent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of order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/>
          </a:p>
          <a:p>
            <a:pPr>
              <a:defRPr/>
            </a:pPr>
            <a:r>
              <a:rPr/>
              <a:t>Private Key: integer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 </m:t>
                      </m:r>
                    </m:oMath>
                  </m:oMathPara>
                </a14:m>
              </mc:Choice>
              <mc:Fallback/>
            </mc:AlternateContent>
            <a:endParaRPr lang="it-IT" sz="2200" u="none" strike="noStrike" cap="none" spc="0">
              <a:solidFill>
                <a:schemeClr val="tx1"/>
              </a:solidFill>
              <a:latin typeface="Cambria Math"/>
              <a:ea typeface="Cambria Math"/>
              <a:cs typeface="Cambria Math"/>
            </a:endParaRPr>
          </a:p>
          <a:p>
            <a:pPr>
              <a:defRPr/>
            </a:pPr>
            <a:r>
              <a:rPr/>
              <a:t>Public Key: Curve point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Q=dG</m:t>
                      </m:r>
                    </m:oMath>
                  </m:oMathPara>
                </a14:m>
              </mc:Choice>
              <mc:Fallback/>
            </mc:AlternateContent>
            <a:r>
              <a:rPr/>
              <a:t>			</a:t>
            </a:r>
            <a:endParaRPr/>
          </a:p>
          <a:p>
            <a:pPr>
              <a:defRPr/>
            </a:pPr>
            <a:endParaRPr sz="2200"/>
          </a:p>
          <a:p>
            <a:pPr>
              <a:defRPr/>
            </a:pPr>
            <a:r>
              <a:rPr/>
              <a:t>Sign message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</m:t>
                      </m:r>
                    </m:oMath>
                  </m:oMathPara>
                </a14:m>
              </mc:Choice>
              <mc:Fallback/>
            </mc:AlternateContent>
            <a:r>
              <a:rPr/>
              <a:t>:</a:t>
            </a:r>
            <a:endParaRPr/>
          </a:p>
          <a:p>
            <a:pPr marL="727986" lvl="1" indent="-327936">
              <a:buFont typeface="Arial"/>
              <a:buChar char="•"/>
              <a:defRPr/>
            </a:pPr>
            <a:r>
              <a:rPr/>
              <a:t>Hash the message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h=H(m)</m:t>
                      </m:r>
                    </m:oMath>
                  </m:oMathPara>
                </a14:m>
              </mc:Choice>
              <mc:Fallback/>
            </mc:AlternateContent>
            <a:r>
              <a:rPr/>
              <a:t>	</a:t>
            </a:r>
            <a:endParaRPr/>
          </a:p>
          <a:p>
            <a:pPr marL="727986" lvl="1" indent="-327936">
              <a:buFont typeface="Arial"/>
              <a:buChar char="•"/>
              <a:defRPr/>
            </a:pPr>
            <a:r>
              <a:rPr/>
              <a:t>Randomly pick a nonce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</m:t>
                      </m:r>
                    </m:oMath>
                  </m:oMathPara>
                </a14:m>
              </mc:Choice>
              <mc:Fallback/>
            </mc:AlternateContent>
            <a:endParaRPr lang="it-IT" sz="2200" u="none" strike="noStrike" cap="none" spc="0">
              <a:solidFill>
                <a:schemeClr val="tx1"/>
              </a:solidFill>
              <a:latin typeface="Cambria Math"/>
              <a:ea typeface="Cambria Math"/>
              <a:cs typeface="Cambria Math"/>
            </a:endParaRPr>
          </a:p>
          <a:p>
            <a:pPr marL="727986" lvl="1" indent="-327936">
              <a:buFont typeface="Arial"/>
              <a:buChar char="•"/>
              <a:defRPr/>
            </a:pPr>
            <a:r>
              <a:rPr/>
              <a:t>Compute</a:t>
            </a:r>
            <a:endParaRPr/>
          </a:p>
          <a:p>
            <a:pPr marL="1128036" lvl="2" indent="-327936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r=</m:t>
                      </m:r>
                      <m:sSub>
                        <m:sSubPr>
                          <m:ctrlPr>
                            <a:rPr sz="22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(kG)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 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 </m:t>
                      </m:r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/>
          </a:p>
          <a:p>
            <a:pPr marL="1128036" lvl="2" indent="-327936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s=</m:t>
                      </m:r>
                      <m:sSup>
                        <m:sSupPr>
                          <m:ctrlPr>
                            <a:rPr sz="22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(h+dr) </m:t>
                      </m:r>
                      <m:r>
                        <m:rPr>
                          <m:sty m:val="p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 </m:t>
                      </m:r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/>
          </a:p>
          <a:p>
            <a:pPr marL="727986" lvl="1" indent="-327936">
              <a:buFont typeface="Arial"/>
              <a:buChar char="•"/>
              <a:defRPr/>
            </a:pPr>
            <a:r>
              <a:rPr/>
              <a:t>Signature is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 r , s )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pic>
        <p:nvPicPr>
          <p:cNvPr id="16364626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6" y="6272122"/>
            <a:ext cx="3962759" cy="323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5067265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50083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HNP  </a:t>
            </a:r>
            <a:r>
              <a:rPr lang="it-IT" sz="2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	</a:t>
            </a:r>
            <a:r>
              <a:rPr lang="it-IT" sz="28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Hidden Number Problem</a:t>
            </a:r>
            <a:endParaRPr sz="3600" b="0"/>
          </a:p>
        </p:txBody>
      </p:sp>
      <p:pic>
        <p:nvPicPr>
          <p:cNvPr id="16895064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263938716" name=""/>
          <p:cNvSpPr/>
          <p:nvPr/>
        </p:nvSpPr>
        <p:spPr bwMode="auto">
          <a:xfrm flipH="0" flipV="0">
            <a:off x="2961173" y="5571032"/>
            <a:ext cx="2931219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829788645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606178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82517678" name=""/>
          <p:cNvSpPr txBox="1"/>
          <p:nvPr/>
        </p:nvSpPr>
        <p:spPr bwMode="auto">
          <a:xfrm flipH="0" flipV="0">
            <a:off x="288519" y="4079140"/>
            <a:ext cx="908027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956082321" name=""/>
          <p:cNvSpPr txBox="1"/>
          <p:nvPr/>
        </p:nvSpPr>
        <p:spPr bwMode="auto">
          <a:xfrm flipH="0" flipV="0">
            <a:off x="378006" y="1613059"/>
            <a:ext cx="9159469" cy="477562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cs typeface="Asana Math"/>
              </a:rPr>
              <a:t>Secret integer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α 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mod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p</m:t>
                      </m:r>
                    </m:oMath>
                  </m:oMathPara>
                </a14:m>
              </mc:Choice>
              <mc:Fallback/>
            </mc:AlternateContent>
            <a:r>
              <a:rPr b="0" i="1">
                <a:latin typeface="Asana Math"/>
                <a:cs typeface="Asana Math"/>
              </a:rPr>
              <a:t> </a:t>
            </a:r>
            <a:endParaRPr b="0" i="1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Known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</m:t>
                      </m:r>
                    </m:oMath>
                  </m:oMathPara>
                </a14:m>
              </mc:Choice>
              <mc:Fallback/>
            </mc:AlternateContent>
            <a:r>
              <a:rPr b="0" i="1">
                <a:latin typeface="Asana Math"/>
                <a:cs typeface="Asana Math"/>
              </a:rPr>
              <a:t> </a:t>
            </a:r>
            <a:r>
              <a:rPr b="0" i="0">
                <a:latin typeface="Asana Math"/>
                <a:cs typeface="Asana Math"/>
              </a:rPr>
              <a:t>pairs of integers</a:t>
            </a:r>
            <a:r>
              <a:rPr b="0" i="0">
                <a:latin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{(</m:t>
                          </m:r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, </m:t>
                          </m:r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}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i=1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  such that 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α-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 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p</m:t>
                      </m:r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with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|&lt;B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  for some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B&lt;p</m:t>
                      </m:r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1" i="1">
              <a:latin typeface="Asana Math"/>
              <a:cs typeface="Asana Math"/>
            </a:endParaRPr>
          </a:p>
          <a:p>
            <a:pPr>
              <a:defRPr/>
            </a:pPr>
            <a:endParaRPr b="1" i="1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Reformulate as seeking a solution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, y=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α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 		to the unconstrained system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This is solvable by solving CVP with lattices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It’s easier to solve SVP so express it as an SVP instance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1" i="1">
              <a:latin typeface="Asana Math"/>
              <a:cs typeface="Asana Math"/>
            </a:endParaRPr>
          </a:p>
        </p:txBody>
      </p:sp>
      <p:sp>
        <p:nvSpPr>
          <p:cNvPr id="88962851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485314805" name=""/>
          <p:cNvSpPr txBox="1"/>
          <p:nvPr/>
        </p:nvSpPr>
        <p:spPr bwMode="auto">
          <a:xfrm flipH="0" flipV="0">
            <a:off x="365137" y="4160422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739969912" name=""/>
          <p:cNvSpPr txBox="1"/>
          <p:nvPr/>
        </p:nvSpPr>
        <p:spPr bwMode="auto">
          <a:xfrm flipH="0" flipV="0">
            <a:off x="83768" y="1429999"/>
            <a:ext cx="899923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628018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961173" y="4079140"/>
            <a:ext cx="3015730" cy="122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090220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50083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ECDSA as HNP instance</a:t>
            </a:r>
            <a:endParaRPr sz="3600" b="0"/>
          </a:p>
        </p:txBody>
      </p:sp>
      <p:pic>
        <p:nvPicPr>
          <p:cNvPr id="882488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442193272" name=""/>
          <p:cNvSpPr/>
          <p:nvPr/>
        </p:nvSpPr>
        <p:spPr bwMode="auto">
          <a:xfrm flipH="0" flipV="0">
            <a:off x="2961173" y="5571032"/>
            <a:ext cx="2931219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92604271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491291914" name=""/>
          <p:cNvSpPr txBox="1"/>
          <p:nvPr/>
        </p:nvSpPr>
        <p:spPr bwMode="auto">
          <a:xfrm flipH="0" flipV="0">
            <a:off x="116924" y="1384100"/>
            <a:ext cx="9026070" cy="2012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Formulate the ECDSA key recovery problem as an instance of the Hidden Number Problem and compute the shortest vector of a specially constructed lattice to obtain the solution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Assumption: the attacker has access to multiple signatures and hashes of the messages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1601127461" name=""/>
          <p:cNvSpPr txBox="1"/>
          <p:nvPr/>
        </p:nvSpPr>
        <p:spPr bwMode="auto">
          <a:xfrm flipH="0" flipV="0">
            <a:off x="288519" y="4079140"/>
            <a:ext cx="908027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63558052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739043960" name=""/>
          <p:cNvSpPr txBox="1"/>
          <p:nvPr/>
        </p:nvSpPr>
        <p:spPr bwMode="auto">
          <a:xfrm flipH="0" flipV="0">
            <a:off x="365137" y="4160422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6922432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9747" y="2857500"/>
            <a:ext cx="5229225" cy="914400"/>
          </a:xfrm>
          <a:prstGeom prst="rect">
            <a:avLst/>
          </a:prstGeom>
        </p:spPr>
      </p:pic>
      <p:pic>
        <p:nvPicPr>
          <p:cNvPr id="156923161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9747" y="3807085"/>
            <a:ext cx="5229225" cy="1276349"/>
          </a:xfrm>
          <a:prstGeom prst="rect">
            <a:avLst/>
          </a:prstGeom>
        </p:spPr>
      </p:pic>
      <p:pic>
        <p:nvPicPr>
          <p:cNvPr id="201482344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22442" y="5444006"/>
            <a:ext cx="5229225" cy="1276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01211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7"/>
            <a:ext cx="8581042" cy="59767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Nonce recovery and ECDSA security</a:t>
            </a:r>
            <a:endParaRPr sz="3600"/>
          </a:p>
          <a:p>
            <a:pPr>
              <a:defRPr/>
            </a:pPr>
            <a:endParaRPr/>
          </a:p>
        </p:txBody>
      </p:sp>
      <p:sp>
        <p:nvSpPr>
          <p:cNvPr id="95934222" name="Segnaposto contenuto 2"/>
          <p:cNvSpPr>
            <a:spLocks noGrp="1"/>
          </p:cNvSpPr>
          <p:nvPr>
            <p:ph idx="1"/>
          </p:nvPr>
        </p:nvSpPr>
        <p:spPr bwMode="auto">
          <a:xfrm flipH="0" flipV="0">
            <a:off x="410136" y="1384539"/>
            <a:ext cx="8323725" cy="98182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</m:t>
                      </m:r>
                    </m:oMath>
                  </m:oMathPara>
                </a14:m>
              </mc:Choice>
              <mc:Fallback/>
            </mc:AlternateContent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must be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it-IT" sz="2200" b="0" i="0" u="none" strike="noStrike" cap="none" spc="0">
                <a:solidFill>
                  <a:srgbClr val="000000"/>
                </a:solidFill>
                <a:latin typeface="Cambria Math"/>
                <a:ea typeface="Cambria Math"/>
                <a:cs typeface="Cambria Math"/>
              </a:rPr>
              <a:t>generated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uniformly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at random,</a:t>
            </a:r>
            <a:endParaRPr sz="2200" b="0" i="0" u="none" strike="noStrike" cap="none" spc="0">
              <a:solidFill>
                <a:schemeClr val="tx1"/>
              </a:solidFill>
              <a:latin typeface="Cambria Math"/>
              <a:cs typeface="Cambria Math"/>
            </a:endParaRPr>
          </a:p>
          <a:p>
            <a:pPr>
              <a:defRPr/>
            </a:pP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or we can use many signatures to compute the private key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pic>
        <p:nvPicPr>
          <p:cNvPr id="4173758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6" y="6272122"/>
            <a:ext cx="3962759" cy="323490"/>
          </a:xfrm>
          <a:prstGeom prst="rect">
            <a:avLst/>
          </a:prstGeom>
        </p:spPr>
      </p:pic>
      <p:pic>
        <p:nvPicPr>
          <p:cNvPr id="7480835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68382" y="2144514"/>
            <a:ext cx="8421319" cy="3615133"/>
          </a:xfrm>
          <a:prstGeom prst="rect">
            <a:avLst/>
          </a:prstGeom>
        </p:spPr>
      </p:pic>
      <p:sp>
        <p:nvSpPr>
          <p:cNvPr id="1698792844" name=""/>
          <p:cNvSpPr/>
          <p:nvPr/>
        </p:nvSpPr>
        <p:spPr bwMode="auto">
          <a:xfrm flipH="0" flipV="0">
            <a:off x="2961175" y="5571034"/>
            <a:ext cx="2928701" cy="4357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</a:rPr>
                        <m:t>d</m:t>
                      </m:r>
                      <m:r>
                        <m:rPr/>
                        <a:rPr sz="220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sz="22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sz="2200">
                              <a:latin typeface="Cambria Math"/>
                            </a:rPr>
                            <m:t>sk</m:t>
                          </m:r>
                          <m:r>
                            <m:rPr/>
                            <a:rPr sz="2200">
                              <a:latin typeface="Cambria Math"/>
                            </a:rPr>
                            <m:t>−</m:t>
                          </m:r>
                          <m:r>
                            <m:rPr/>
                            <a:rPr sz="2200">
                              <a:latin typeface="Cambria Math"/>
                            </a:rPr>
                            <m:t>h</m:t>
                          </m:r>
                        </m:e>
                      </m:d>
                      <m:sSup>
                        <m:sSupPr>
                          <m:ctrlPr>
                            <a:rPr sz="22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2200">
                              <a:latin typeface="Cambria Math"/>
                            </a:rPr>
                            <m:t>r</m:t>
                          </m:r>
                        </m:e>
                        <m:sup>
                          <m:r>
                            <m:rPr/>
                            <a:rPr sz="2200">
                              <a:latin typeface="Cambria Math"/>
                            </a:rPr>
                            <m:t>-</m:t>
                          </m:r>
                          <m:r>
                            <m:rPr/>
                            <a:rPr sz="220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sz="2200">
                          <a:latin typeface="Cambria Math"/>
                        </a:rPr>
                        <m:t> mod </m:t>
                      </m:r>
                      <m:r>
                        <m:rPr/>
                        <a:rPr sz="2200">
                          <a:latin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 sz="2200">
              <a:latin typeface="Cambria Math"/>
              <a:ea typeface="Cambria Math"/>
              <a:cs typeface="Cambri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23064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7"/>
            <a:ext cx="8581042" cy="59767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Nonce recovery and ECDSA security</a:t>
            </a:r>
            <a:endParaRPr sz="3600"/>
          </a:p>
          <a:p>
            <a:pPr>
              <a:defRPr/>
            </a:pPr>
            <a:endParaRPr/>
          </a:p>
        </p:txBody>
      </p:sp>
      <p:sp>
        <p:nvSpPr>
          <p:cNvPr id="2045241257" name="Segnaposto contenuto 2"/>
          <p:cNvSpPr>
            <a:spLocks noGrp="1"/>
          </p:cNvSpPr>
          <p:nvPr>
            <p:ph idx="1"/>
          </p:nvPr>
        </p:nvSpPr>
        <p:spPr bwMode="auto">
          <a:xfrm flipH="0" flipV="0">
            <a:off x="410136" y="1384539"/>
            <a:ext cx="8323725" cy="98182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it-IT" sz="2200" b="0" i="0" u="none" strike="noStrike" cap="none" spc="0">
                <a:solidFill>
                  <a:srgbClr val="000000"/>
                </a:solidFill>
                <a:latin typeface="Cambria Math"/>
                <a:ea typeface="Cambria Math"/>
                <a:cs typeface="Cambria Math"/>
              </a:rPr>
              <a:t>Partial information on specific bits of the nonce can be recovered via side-channel attacks</a:t>
            </a:r>
            <a:endParaRPr sz="2200"/>
          </a:p>
        </p:txBody>
      </p:sp>
      <p:pic>
        <p:nvPicPr>
          <p:cNvPr id="12088028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6" y="6272122"/>
            <a:ext cx="3962759" cy="323490"/>
          </a:xfrm>
          <a:prstGeom prst="rect">
            <a:avLst/>
          </a:prstGeom>
        </p:spPr>
      </p:pic>
      <p:sp>
        <p:nvSpPr>
          <p:cNvPr id="844378901" name=""/>
          <p:cNvSpPr/>
          <p:nvPr/>
        </p:nvSpPr>
        <p:spPr bwMode="auto">
          <a:xfrm flipH="0" flipV="0">
            <a:off x="2961175" y="5571034"/>
            <a:ext cx="2929781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9857461" name="Titolo 4"/>
          <p:cNvSpPr>
            <a:spLocks noGrp="1"/>
          </p:cNvSpPr>
          <p:nvPr>
            <p:ph type="ctrTitle" idx="4294967295"/>
          </p:nvPr>
        </p:nvSpPr>
        <p:spPr bwMode="auto">
          <a:xfrm>
            <a:off x="641533" y="4149724"/>
            <a:ext cx="7772400" cy="96837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it-IT" sz="2800"/>
              <a:t>Firma convenzione </a:t>
            </a:r>
            <a:br>
              <a:rPr lang="it-IT" sz="2800"/>
            </a:br>
            <a:r>
              <a:rPr lang="it-IT" sz="2800"/>
              <a:t>Politecnico </a:t>
            </a:r>
            <a:r>
              <a:rPr lang="it-IT" sz="2800"/>
              <a:t>di Milano </a:t>
            </a:r>
            <a:r>
              <a:rPr lang="it-IT" sz="2800"/>
              <a:t>e </a:t>
            </a:r>
            <a:r>
              <a:rPr lang="it-IT" sz="2800"/>
              <a:t>Veneranda Fabbrica del Duomo di Milano</a:t>
            </a:r>
            <a:endParaRPr/>
          </a:p>
        </p:txBody>
      </p:sp>
      <p:sp>
        <p:nvSpPr>
          <p:cNvPr id="1994411633" name="Sottotitolo 10"/>
          <p:cNvSpPr>
            <a:spLocks noGrp="1"/>
          </p:cNvSpPr>
          <p:nvPr>
            <p:ph type="subTitle" idx="4294967295"/>
          </p:nvPr>
        </p:nvSpPr>
        <p:spPr bwMode="auto">
          <a:xfrm>
            <a:off x="641533" y="5743573"/>
            <a:ext cx="7772400" cy="708024"/>
          </a:xfrm>
        </p:spPr>
        <p:txBody>
          <a:bodyPr>
            <a:normAutofit fontScale="92500" lnSpcReduction="10000"/>
          </a:bodyPr>
          <a:lstStyle/>
          <a:p>
            <a:pPr algn="ctr">
              <a:defRPr/>
            </a:pPr>
            <a:r>
              <a:rPr lang="it-IT" b="1">
                <a:solidFill>
                  <a:schemeClr val="bg1"/>
                </a:solidFill>
              </a:rPr>
              <a:t>Aula Magna – Rettorato</a:t>
            </a:r>
            <a:endParaRPr/>
          </a:p>
          <a:p>
            <a:pPr algn="ctr">
              <a:defRPr/>
            </a:pPr>
            <a:r>
              <a:rPr lang="it-IT" b="1">
                <a:solidFill>
                  <a:schemeClr val="bg1"/>
                </a:solidFill>
              </a:rPr>
              <a:t>Mercoledì 27 maggio 2015</a:t>
            </a:r>
            <a:endParaRPr/>
          </a:p>
          <a:p>
            <a:pPr>
              <a:defRPr/>
            </a:pPr>
            <a:endParaRPr lang="it-IT"/>
          </a:p>
        </p:txBody>
      </p:sp>
      <p:sp>
        <p:nvSpPr>
          <p:cNvPr id="190983614" name="Rettangolo 6"/>
          <p:cNvSpPr/>
          <p:nvPr/>
        </p:nvSpPr>
        <p:spPr bwMode="auto">
          <a:xfrm>
            <a:off x="0" y="3832223"/>
            <a:ext cx="9144000" cy="302577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grpSp>
        <p:nvGrpSpPr>
          <p:cNvPr id="1431802718" name="Gruppo 7"/>
          <p:cNvGrpSpPr/>
          <p:nvPr/>
        </p:nvGrpSpPr>
        <p:grpSpPr bwMode="auto">
          <a:xfrm>
            <a:off x="48006" y="3816351"/>
            <a:ext cx="9036646" cy="180000"/>
            <a:chOff x="1218339" y="275866"/>
            <a:chExt cx="17715121" cy="567842"/>
          </a:xfrm>
        </p:grpSpPr>
        <p:cxnSp>
          <p:nvCxnSpPr>
            <p:cNvPr id="90185162" name="Connettore 1 8"/>
            <p:cNvCxnSpPr>
              <a:cxnSpLocks/>
            </p:cNvCxnSpPr>
            <p:nvPr userDrawn="1"/>
          </p:nvCxnSpPr>
          <p:spPr bwMode="auto">
            <a:xfrm>
              <a:off x="121833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296580" name="Connettore 1 9"/>
            <p:cNvCxnSpPr>
              <a:cxnSpLocks/>
            </p:cNvCxnSpPr>
            <p:nvPr userDrawn="1"/>
          </p:nvCxnSpPr>
          <p:spPr bwMode="auto">
            <a:xfrm>
              <a:off x="136720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8166996" name="Connettore 1 11"/>
            <p:cNvCxnSpPr>
              <a:cxnSpLocks/>
            </p:cNvCxnSpPr>
            <p:nvPr userDrawn="1"/>
          </p:nvCxnSpPr>
          <p:spPr bwMode="auto">
            <a:xfrm>
              <a:off x="151607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948236" name="Connettore 1 12"/>
            <p:cNvCxnSpPr>
              <a:cxnSpLocks/>
            </p:cNvCxnSpPr>
            <p:nvPr userDrawn="1"/>
          </p:nvCxnSpPr>
          <p:spPr bwMode="auto">
            <a:xfrm>
              <a:off x="166494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313296" name="Connettore 1 13"/>
            <p:cNvCxnSpPr>
              <a:cxnSpLocks/>
            </p:cNvCxnSpPr>
            <p:nvPr userDrawn="1"/>
          </p:nvCxnSpPr>
          <p:spPr bwMode="auto">
            <a:xfrm>
              <a:off x="181380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899830" name="Connettore 1 14"/>
            <p:cNvCxnSpPr>
              <a:cxnSpLocks/>
            </p:cNvCxnSpPr>
            <p:nvPr userDrawn="1"/>
          </p:nvCxnSpPr>
          <p:spPr bwMode="auto">
            <a:xfrm>
              <a:off x="196267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6110344" name="Connettore 1 15"/>
            <p:cNvCxnSpPr>
              <a:cxnSpLocks/>
            </p:cNvCxnSpPr>
            <p:nvPr userDrawn="1"/>
          </p:nvCxnSpPr>
          <p:spPr bwMode="auto">
            <a:xfrm>
              <a:off x="211154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817214" name="Connettore 1 16"/>
            <p:cNvCxnSpPr>
              <a:cxnSpLocks/>
            </p:cNvCxnSpPr>
            <p:nvPr userDrawn="1"/>
          </p:nvCxnSpPr>
          <p:spPr bwMode="auto">
            <a:xfrm>
              <a:off x="226040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449800" name="Connettore 1 17"/>
            <p:cNvCxnSpPr>
              <a:cxnSpLocks/>
            </p:cNvCxnSpPr>
            <p:nvPr userDrawn="1"/>
          </p:nvCxnSpPr>
          <p:spPr bwMode="auto">
            <a:xfrm>
              <a:off x="240927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530282" name="Connettore 1 18"/>
            <p:cNvCxnSpPr>
              <a:cxnSpLocks/>
            </p:cNvCxnSpPr>
            <p:nvPr userDrawn="1"/>
          </p:nvCxnSpPr>
          <p:spPr bwMode="auto">
            <a:xfrm>
              <a:off x="255814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8372082" name="Connettore 1 19"/>
            <p:cNvCxnSpPr>
              <a:cxnSpLocks/>
            </p:cNvCxnSpPr>
            <p:nvPr userDrawn="1"/>
          </p:nvCxnSpPr>
          <p:spPr bwMode="auto">
            <a:xfrm>
              <a:off x="270700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8372351" name="Connettore 1 20"/>
            <p:cNvCxnSpPr>
              <a:cxnSpLocks/>
            </p:cNvCxnSpPr>
            <p:nvPr userDrawn="1"/>
          </p:nvCxnSpPr>
          <p:spPr bwMode="auto">
            <a:xfrm>
              <a:off x="285587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729172" name="Connettore 1 21"/>
            <p:cNvCxnSpPr>
              <a:cxnSpLocks/>
            </p:cNvCxnSpPr>
            <p:nvPr userDrawn="1"/>
          </p:nvCxnSpPr>
          <p:spPr bwMode="auto">
            <a:xfrm>
              <a:off x="300474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036280" name="Connettore 1 22"/>
            <p:cNvCxnSpPr>
              <a:cxnSpLocks/>
            </p:cNvCxnSpPr>
            <p:nvPr userDrawn="1"/>
          </p:nvCxnSpPr>
          <p:spPr bwMode="auto">
            <a:xfrm>
              <a:off x="315361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0149799" name="Connettore 1 23"/>
            <p:cNvCxnSpPr>
              <a:cxnSpLocks/>
            </p:cNvCxnSpPr>
            <p:nvPr userDrawn="1"/>
          </p:nvCxnSpPr>
          <p:spPr bwMode="auto">
            <a:xfrm>
              <a:off x="330247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670373" name="Connettore 1 24"/>
            <p:cNvCxnSpPr>
              <a:cxnSpLocks/>
            </p:cNvCxnSpPr>
            <p:nvPr userDrawn="1"/>
          </p:nvCxnSpPr>
          <p:spPr bwMode="auto">
            <a:xfrm>
              <a:off x="345134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462121" name="Connettore 1 25"/>
            <p:cNvCxnSpPr>
              <a:cxnSpLocks/>
            </p:cNvCxnSpPr>
            <p:nvPr userDrawn="1"/>
          </p:nvCxnSpPr>
          <p:spPr bwMode="auto">
            <a:xfrm>
              <a:off x="36002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917812" name="Connettore 1 26"/>
            <p:cNvCxnSpPr>
              <a:cxnSpLocks/>
            </p:cNvCxnSpPr>
            <p:nvPr userDrawn="1"/>
          </p:nvCxnSpPr>
          <p:spPr bwMode="auto">
            <a:xfrm>
              <a:off x="374907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8030228" name="Connettore 1 27"/>
            <p:cNvCxnSpPr>
              <a:cxnSpLocks/>
            </p:cNvCxnSpPr>
            <p:nvPr userDrawn="1"/>
          </p:nvCxnSpPr>
          <p:spPr bwMode="auto">
            <a:xfrm>
              <a:off x="389794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069912" name="Connettore 1 28"/>
            <p:cNvCxnSpPr>
              <a:cxnSpLocks/>
            </p:cNvCxnSpPr>
            <p:nvPr userDrawn="1"/>
          </p:nvCxnSpPr>
          <p:spPr bwMode="auto">
            <a:xfrm>
              <a:off x="40468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1574833" name="Connettore 1 29"/>
            <p:cNvCxnSpPr>
              <a:cxnSpLocks/>
            </p:cNvCxnSpPr>
            <p:nvPr userDrawn="1"/>
          </p:nvCxnSpPr>
          <p:spPr bwMode="auto">
            <a:xfrm>
              <a:off x="419567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124937" name="Connettore 1 30"/>
            <p:cNvCxnSpPr>
              <a:cxnSpLocks/>
            </p:cNvCxnSpPr>
            <p:nvPr userDrawn="1"/>
          </p:nvCxnSpPr>
          <p:spPr bwMode="auto">
            <a:xfrm>
              <a:off x="434454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678812" name="Connettore 1 31"/>
            <p:cNvCxnSpPr>
              <a:cxnSpLocks/>
            </p:cNvCxnSpPr>
            <p:nvPr userDrawn="1"/>
          </p:nvCxnSpPr>
          <p:spPr bwMode="auto">
            <a:xfrm>
              <a:off x="449341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058187" name="Connettore 1 32"/>
            <p:cNvCxnSpPr>
              <a:cxnSpLocks/>
            </p:cNvCxnSpPr>
            <p:nvPr userDrawn="1"/>
          </p:nvCxnSpPr>
          <p:spPr bwMode="auto">
            <a:xfrm>
              <a:off x="464228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487837" name="Connettore 1 33"/>
            <p:cNvCxnSpPr>
              <a:cxnSpLocks/>
            </p:cNvCxnSpPr>
            <p:nvPr userDrawn="1"/>
          </p:nvCxnSpPr>
          <p:spPr bwMode="auto">
            <a:xfrm>
              <a:off x="479114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6260395" name="Connettore 1 34"/>
            <p:cNvCxnSpPr>
              <a:cxnSpLocks/>
            </p:cNvCxnSpPr>
            <p:nvPr userDrawn="1"/>
          </p:nvCxnSpPr>
          <p:spPr bwMode="auto">
            <a:xfrm>
              <a:off x="494001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996957" name="Connettore 1 35"/>
            <p:cNvCxnSpPr>
              <a:cxnSpLocks/>
            </p:cNvCxnSpPr>
            <p:nvPr userDrawn="1"/>
          </p:nvCxnSpPr>
          <p:spPr bwMode="auto">
            <a:xfrm>
              <a:off x="508888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5395942" name="Connettore 1 36"/>
            <p:cNvCxnSpPr>
              <a:cxnSpLocks/>
            </p:cNvCxnSpPr>
            <p:nvPr userDrawn="1"/>
          </p:nvCxnSpPr>
          <p:spPr bwMode="auto">
            <a:xfrm>
              <a:off x="523774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0700319" name="Connettore 1 37"/>
            <p:cNvCxnSpPr>
              <a:cxnSpLocks/>
            </p:cNvCxnSpPr>
            <p:nvPr userDrawn="1"/>
          </p:nvCxnSpPr>
          <p:spPr bwMode="auto">
            <a:xfrm>
              <a:off x="538661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639974" name="Connettore 1 38"/>
            <p:cNvCxnSpPr>
              <a:cxnSpLocks/>
            </p:cNvCxnSpPr>
            <p:nvPr userDrawn="1"/>
          </p:nvCxnSpPr>
          <p:spPr bwMode="auto">
            <a:xfrm>
              <a:off x="553548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0125046" name="Connettore 1 39"/>
            <p:cNvCxnSpPr>
              <a:cxnSpLocks/>
            </p:cNvCxnSpPr>
            <p:nvPr userDrawn="1"/>
          </p:nvCxnSpPr>
          <p:spPr bwMode="auto">
            <a:xfrm>
              <a:off x="568434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5879050" name="Connettore 1 40"/>
            <p:cNvCxnSpPr>
              <a:cxnSpLocks/>
            </p:cNvCxnSpPr>
            <p:nvPr userDrawn="1"/>
          </p:nvCxnSpPr>
          <p:spPr bwMode="auto">
            <a:xfrm>
              <a:off x="583321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5014121" name="Connettore 1 41"/>
            <p:cNvCxnSpPr>
              <a:cxnSpLocks/>
            </p:cNvCxnSpPr>
            <p:nvPr userDrawn="1"/>
          </p:nvCxnSpPr>
          <p:spPr bwMode="auto">
            <a:xfrm>
              <a:off x="598208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918826" name="Connettore 1 42"/>
            <p:cNvCxnSpPr>
              <a:cxnSpLocks/>
            </p:cNvCxnSpPr>
            <p:nvPr userDrawn="1"/>
          </p:nvCxnSpPr>
          <p:spPr bwMode="auto">
            <a:xfrm>
              <a:off x="613095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62972" name="Connettore 1 43"/>
            <p:cNvCxnSpPr>
              <a:cxnSpLocks/>
            </p:cNvCxnSpPr>
            <p:nvPr userDrawn="1"/>
          </p:nvCxnSpPr>
          <p:spPr bwMode="auto">
            <a:xfrm>
              <a:off x="627981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1255361" name="Connettore 1 44"/>
            <p:cNvCxnSpPr>
              <a:cxnSpLocks/>
            </p:cNvCxnSpPr>
            <p:nvPr userDrawn="1"/>
          </p:nvCxnSpPr>
          <p:spPr bwMode="auto">
            <a:xfrm>
              <a:off x="642868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178764" name="Connettore 1 45"/>
            <p:cNvCxnSpPr>
              <a:cxnSpLocks/>
            </p:cNvCxnSpPr>
            <p:nvPr userDrawn="1"/>
          </p:nvCxnSpPr>
          <p:spPr bwMode="auto">
            <a:xfrm>
              <a:off x="657755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221592" name="Connettore 1 46"/>
            <p:cNvCxnSpPr>
              <a:cxnSpLocks/>
            </p:cNvCxnSpPr>
            <p:nvPr userDrawn="1"/>
          </p:nvCxnSpPr>
          <p:spPr bwMode="auto">
            <a:xfrm>
              <a:off x="672641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554323" name="Connettore 1 47"/>
            <p:cNvCxnSpPr>
              <a:cxnSpLocks/>
            </p:cNvCxnSpPr>
            <p:nvPr userDrawn="1"/>
          </p:nvCxnSpPr>
          <p:spPr bwMode="auto">
            <a:xfrm>
              <a:off x="687528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6026653" name="Connettore 1 48"/>
            <p:cNvCxnSpPr>
              <a:cxnSpLocks/>
            </p:cNvCxnSpPr>
            <p:nvPr userDrawn="1"/>
          </p:nvCxnSpPr>
          <p:spPr bwMode="auto">
            <a:xfrm>
              <a:off x="702415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782722" name="Connettore 1 49"/>
            <p:cNvCxnSpPr>
              <a:cxnSpLocks/>
            </p:cNvCxnSpPr>
            <p:nvPr userDrawn="1"/>
          </p:nvCxnSpPr>
          <p:spPr bwMode="auto">
            <a:xfrm>
              <a:off x="717301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484520" name="Connettore 1 50"/>
            <p:cNvCxnSpPr>
              <a:cxnSpLocks/>
            </p:cNvCxnSpPr>
            <p:nvPr userDrawn="1"/>
          </p:nvCxnSpPr>
          <p:spPr bwMode="auto">
            <a:xfrm>
              <a:off x="732188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328315" name="Connettore 1 51"/>
            <p:cNvCxnSpPr>
              <a:cxnSpLocks/>
            </p:cNvCxnSpPr>
            <p:nvPr userDrawn="1"/>
          </p:nvCxnSpPr>
          <p:spPr bwMode="auto">
            <a:xfrm>
              <a:off x="747075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388397" name="Connettore 1 52"/>
            <p:cNvCxnSpPr>
              <a:cxnSpLocks/>
            </p:cNvCxnSpPr>
            <p:nvPr userDrawn="1"/>
          </p:nvCxnSpPr>
          <p:spPr bwMode="auto">
            <a:xfrm>
              <a:off x="761961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802938" name="Connettore 1 53"/>
            <p:cNvCxnSpPr>
              <a:cxnSpLocks/>
            </p:cNvCxnSpPr>
            <p:nvPr userDrawn="1"/>
          </p:nvCxnSpPr>
          <p:spPr bwMode="auto">
            <a:xfrm>
              <a:off x="776848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233966" name="Connettore 1 54"/>
            <p:cNvCxnSpPr>
              <a:cxnSpLocks/>
            </p:cNvCxnSpPr>
            <p:nvPr userDrawn="1"/>
          </p:nvCxnSpPr>
          <p:spPr bwMode="auto">
            <a:xfrm>
              <a:off x="791735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375372" name="Connettore 1 55"/>
            <p:cNvCxnSpPr>
              <a:cxnSpLocks/>
            </p:cNvCxnSpPr>
            <p:nvPr userDrawn="1"/>
          </p:nvCxnSpPr>
          <p:spPr bwMode="auto">
            <a:xfrm>
              <a:off x="806622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8041401" name="Connettore 1 56"/>
            <p:cNvCxnSpPr>
              <a:cxnSpLocks/>
            </p:cNvCxnSpPr>
            <p:nvPr userDrawn="1"/>
          </p:nvCxnSpPr>
          <p:spPr bwMode="auto">
            <a:xfrm>
              <a:off x="821508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904207" name="Connettore 1 57"/>
            <p:cNvCxnSpPr>
              <a:cxnSpLocks/>
            </p:cNvCxnSpPr>
            <p:nvPr userDrawn="1"/>
          </p:nvCxnSpPr>
          <p:spPr bwMode="auto">
            <a:xfrm>
              <a:off x="836395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9778903" name="Connettore 1 58"/>
            <p:cNvCxnSpPr>
              <a:cxnSpLocks/>
            </p:cNvCxnSpPr>
            <p:nvPr userDrawn="1"/>
          </p:nvCxnSpPr>
          <p:spPr bwMode="auto">
            <a:xfrm>
              <a:off x="851282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435295" name="Connettore 1 59"/>
            <p:cNvCxnSpPr>
              <a:cxnSpLocks/>
            </p:cNvCxnSpPr>
            <p:nvPr userDrawn="1"/>
          </p:nvCxnSpPr>
          <p:spPr bwMode="auto">
            <a:xfrm>
              <a:off x="866169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119253" name="Connettore 1 60"/>
            <p:cNvCxnSpPr>
              <a:cxnSpLocks/>
            </p:cNvCxnSpPr>
            <p:nvPr userDrawn="1"/>
          </p:nvCxnSpPr>
          <p:spPr bwMode="auto">
            <a:xfrm>
              <a:off x="881055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409912" name="Connettore 1 61"/>
            <p:cNvCxnSpPr>
              <a:cxnSpLocks/>
            </p:cNvCxnSpPr>
            <p:nvPr userDrawn="1"/>
          </p:nvCxnSpPr>
          <p:spPr bwMode="auto">
            <a:xfrm>
              <a:off x="895942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551240" name="Connettore 1 62"/>
            <p:cNvCxnSpPr>
              <a:cxnSpLocks/>
            </p:cNvCxnSpPr>
            <p:nvPr userDrawn="1"/>
          </p:nvCxnSpPr>
          <p:spPr bwMode="auto">
            <a:xfrm>
              <a:off x="910829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0931952" name="Connettore 1 63"/>
            <p:cNvCxnSpPr>
              <a:cxnSpLocks/>
            </p:cNvCxnSpPr>
            <p:nvPr userDrawn="1"/>
          </p:nvCxnSpPr>
          <p:spPr bwMode="auto">
            <a:xfrm>
              <a:off x="925715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096522" name="Connettore 1 64"/>
            <p:cNvCxnSpPr>
              <a:cxnSpLocks/>
            </p:cNvCxnSpPr>
            <p:nvPr userDrawn="1"/>
          </p:nvCxnSpPr>
          <p:spPr bwMode="auto">
            <a:xfrm>
              <a:off x="940602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5886337" name="Connettore 1 65"/>
            <p:cNvCxnSpPr>
              <a:cxnSpLocks/>
            </p:cNvCxnSpPr>
            <p:nvPr userDrawn="1"/>
          </p:nvCxnSpPr>
          <p:spPr bwMode="auto">
            <a:xfrm>
              <a:off x="955489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970929" name="Connettore 1 66"/>
            <p:cNvCxnSpPr>
              <a:cxnSpLocks/>
            </p:cNvCxnSpPr>
            <p:nvPr userDrawn="1"/>
          </p:nvCxnSpPr>
          <p:spPr bwMode="auto">
            <a:xfrm>
              <a:off x="970375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6305345" name="Connettore 1 67"/>
            <p:cNvCxnSpPr>
              <a:cxnSpLocks/>
            </p:cNvCxnSpPr>
            <p:nvPr userDrawn="1"/>
          </p:nvCxnSpPr>
          <p:spPr bwMode="auto">
            <a:xfrm>
              <a:off x="985262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358796" name="Connettore 1 68"/>
            <p:cNvCxnSpPr>
              <a:cxnSpLocks/>
            </p:cNvCxnSpPr>
            <p:nvPr userDrawn="1"/>
          </p:nvCxnSpPr>
          <p:spPr bwMode="auto">
            <a:xfrm>
              <a:off x="1000149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250932" name="Connettore 1 69"/>
            <p:cNvCxnSpPr>
              <a:cxnSpLocks/>
            </p:cNvCxnSpPr>
            <p:nvPr userDrawn="1"/>
          </p:nvCxnSpPr>
          <p:spPr bwMode="auto">
            <a:xfrm>
              <a:off x="1015035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9991533" name="Connettore 1 70"/>
            <p:cNvCxnSpPr>
              <a:cxnSpLocks/>
            </p:cNvCxnSpPr>
            <p:nvPr userDrawn="1"/>
          </p:nvCxnSpPr>
          <p:spPr bwMode="auto">
            <a:xfrm>
              <a:off x="1029922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0980678" name="Connettore 1 71"/>
            <p:cNvCxnSpPr>
              <a:cxnSpLocks/>
            </p:cNvCxnSpPr>
            <p:nvPr userDrawn="1"/>
          </p:nvCxnSpPr>
          <p:spPr bwMode="auto">
            <a:xfrm>
              <a:off x="1044809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962551" name="Connettore 1 72"/>
            <p:cNvCxnSpPr>
              <a:cxnSpLocks/>
            </p:cNvCxnSpPr>
            <p:nvPr userDrawn="1"/>
          </p:nvCxnSpPr>
          <p:spPr bwMode="auto">
            <a:xfrm>
              <a:off x="1059696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66654" name="Connettore 1 73"/>
            <p:cNvCxnSpPr>
              <a:cxnSpLocks/>
            </p:cNvCxnSpPr>
            <p:nvPr userDrawn="1"/>
          </p:nvCxnSpPr>
          <p:spPr bwMode="auto">
            <a:xfrm>
              <a:off x="1074582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8139274" name="Connettore 1 74"/>
            <p:cNvCxnSpPr>
              <a:cxnSpLocks/>
            </p:cNvCxnSpPr>
            <p:nvPr userDrawn="1"/>
          </p:nvCxnSpPr>
          <p:spPr bwMode="auto">
            <a:xfrm>
              <a:off x="1089469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184046" name="Connettore 1 75"/>
            <p:cNvCxnSpPr>
              <a:cxnSpLocks/>
            </p:cNvCxnSpPr>
            <p:nvPr userDrawn="1"/>
          </p:nvCxnSpPr>
          <p:spPr bwMode="auto">
            <a:xfrm>
              <a:off x="1104356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513732" name="Connettore 1 76"/>
            <p:cNvCxnSpPr>
              <a:cxnSpLocks/>
            </p:cNvCxnSpPr>
            <p:nvPr userDrawn="1"/>
          </p:nvCxnSpPr>
          <p:spPr bwMode="auto">
            <a:xfrm>
              <a:off x="1119242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980211" name="Connettore 1 77"/>
            <p:cNvCxnSpPr>
              <a:cxnSpLocks/>
            </p:cNvCxnSpPr>
            <p:nvPr userDrawn="1"/>
          </p:nvCxnSpPr>
          <p:spPr bwMode="auto">
            <a:xfrm>
              <a:off x="1134129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5583281" name="Connettore 1 78"/>
            <p:cNvCxnSpPr>
              <a:cxnSpLocks/>
            </p:cNvCxnSpPr>
            <p:nvPr userDrawn="1"/>
          </p:nvCxnSpPr>
          <p:spPr bwMode="auto">
            <a:xfrm>
              <a:off x="1149016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023904" name="Connettore 1 79"/>
            <p:cNvCxnSpPr>
              <a:cxnSpLocks/>
            </p:cNvCxnSpPr>
            <p:nvPr userDrawn="1"/>
          </p:nvCxnSpPr>
          <p:spPr bwMode="auto">
            <a:xfrm>
              <a:off x="1163902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7311324" name="Connettore 1 80"/>
            <p:cNvCxnSpPr>
              <a:cxnSpLocks/>
            </p:cNvCxnSpPr>
            <p:nvPr userDrawn="1"/>
          </p:nvCxnSpPr>
          <p:spPr bwMode="auto">
            <a:xfrm>
              <a:off x="1178789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904939" name="Connettore 1 81"/>
            <p:cNvCxnSpPr>
              <a:cxnSpLocks/>
            </p:cNvCxnSpPr>
            <p:nvPr userDrawn="1"/>
          </p:nvCxnSpPr>
          <p:spPr bwMode="auto">
            <a:xfrm>
              <a:off x="1193676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681620" name="Connettore 1 82"/>
            <p:cNvCxnSpPr>
              <a:cxnSpLocks/>
            </p:cNvCxnSpPr>
            <p:nvPr userDrawn="1"/>
          </p:nvCxnSpPr>
          <p:spPr bwMode="auto">
            <a:xfrm>
              <a:off x="1208563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17687" name="Connettore 1 83"/>
            <p:cNvCxnSpPr>
              <a:cxnSpLocks/>
            </p:cNvCxnSpPr>
            <p:nvPr userDrawn="1"/>
          </p:nvCxnSpPr>
          <p:spPr bwMode="auto">
            <a:xfrm>
              <a:off x="1223449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9904354" name="Connettore 1 84"/>
            <p:cNvCxnSpPr>
              <a:cxnSpLocks/>
            </p:cNvCxnSpPr>
            <p:nvPr userDrawn="1"/>
          </p:nvCxnSpPr>
          <p:spPr bwMode="auto">
            <a:xfrm>
              <a:off x="1238336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5929049" name="Connettore 1 85"/>
            <p:cNvCxnSpPr>
              <a:cxnSpLocks/>
            </p:cNvCxnSpPr>
            <p:nvPr userDrawn="1"/>
          </p:nvCxnSpPr>
          <p:spPr bwMode="auto">
            <a:xfrm>
              <a:off x="1253223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535391" name="Connettore 1 86"/>
            <p:cNvCxnSpPr>
              <a:cxnSpLocks/>
            </p:cNvCxnSpPr>
            <p:nvPr userDrawn="1"/>
          </p:nvCxnSpPr>
          <p:spPr bwMode="auto">
            <a:xfrm>
              <a:off x="1268109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518915" name="Connettore 1 87"/>
            <p:cNvCxnSpPr>
              <a:cxnSpLocks/>
            </p:cNvCxnSpPr>
            <p:nvPr userDrawn="1"/>
          </p:nvCxnSpPr>
          <p:spPr bwMode="auto">
            <a:xfrm>
              <a:off x="1282996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145565" name="Connettore 1 88"/>
            <p:cNvCxnSpPr>
              <a:cxnSpLocks/>
            </p:cNvCxnSpPr>
            <p:nvPr userDrawn="1"/>
          </p:nvCxnSpPr>
          <p:spPr bwMode="auto">
            <a:xfrm>
              <a:off x="1297883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595367" name="Connettore 1 89"/>
            <p:cNvCxnSpPr>
              <a:cxnSpLocks/>
            </p:cNvCxnSpPr>
            <p:nvPr userDrawn="1"/>
          </p:nvCxnSpPr>
          <p:spPr bwMode="auto">
            <a:xfrm>
              <a:off x="1312769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370840" name="Connettore 1 90"/>
            <p:cNvCxnSpPr>
              <a:cxnSpLocks/>
            </p:cNvCxnSpPr>
            <p:nvPr userDrawn="1"/>
          </p:nvCxnSpPr>
          <p:spPr bwMode="auto">
            <a:xfrm>
              <a:off x="1327656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8308002" name="Connettore 1 91"/>
            <p:cNvCxnSpPr>
              <a:cxnSpLocks/>
            </p:cNvCxnSpPr>
            <p:nvPr userDrawn="1"/>
          </p:nvCxnSpPr>
          <p:spPr bwMode="auto">
            <a:xfrm>
              <a:off x="1342543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182066" name="Connettore 1 92"/>
            <p:cNvCxnSpPr>
              <a:cxnSpLocks/>
            </p:cNvCxnSpPr>
            <p:nvPr userDrawn="1"/>
          </p:nvCxnSpPr>
          <p:spPr bwMode="auto">
            <a:xfrm>
              <a:off x="1357430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238728" name="Connettore 1 93"/>
            <p:cNvCxnSpPr>
              <a:cxnSpLocks/>
            </p:cNvCxnSpPr>
            <p:nvPr userDrawn="1"/>
          </p:nvCxnSpPr>
          <p:spPr bwMode="auto">
            <a:xfrm>
              <a:off x="1372316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583064" name="Connettore 1 94"/>
            <p:cNvCxnSpPr>
              <a:cxnSpLocks/>
            </p:cNvCxnSpPr>
            <p:nvPr userDrawn="1"/>
          </p:nvCxnSpPr>
          <p:spPr bwMode="auto">
            <a:xfrm>
              <a:off x="1387203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656262" name="Connettore 1 95"/>
            <p:cNvCxnSpPr>
              <a:cxnSpLocks/>
            </p:cNvCxnSpPr>
            <p:nvPr userDrawn="1"/>
          </p:nvCxnSpPr>
          <p:spPr bwMode="auto">
            <a:xfrm>
              <a:off x="1402090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0544000" name="Connettore 1 96"/>
            <p:cNvCxnSpPr>
              <a:cxnSpLocks/>
            </p:cNvCxnSpPr>
            <p:nvPr userDrawn="1"/>
          </p:nvCxnSpPr>
          <p:spPr bwMode="auto">
            <a:xfrm>
              <a:off x="1416976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433768" name="Connettore 1 97"/>
            <p:cNvCxnSpPr>
              <a:cxnSpLocks/>
            </p:cNvCxnSpPr>
            <p:nvPr userDrawn="1"/>
          </p:nvCxnSpPr>
          <p:spPr bwMode="auto">
            <a:xfrm>
              <a:off x="1431863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725490" name="Connettore 1 98"/>
            <p:cNvCxnSpPr>
              <a:cxnSpLocks/>
            </p:cNvCxnSpPr>
            <p:nvPr userDrawn="1"/>
          </p:nvCxnSpPr>
          <p:spPr bwMode="auto">
            <a:xfrm>
              <a:off x="1446750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078670" name="Connettore 1 99"/>
            <p:cNvCxnSpPr>
              <a:cxnSpLocks/>
            </p:cNvCxnSpPr>
            <p:nvPr userDrawn="1"/>
          </p:nvCxnSpPr>
          <p:spPr bwMode="auto">
            <a:xfrm>
              <a:off x="1461636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946072" name="Connettore 1 100"/>
            <p:cNvCxnSpPr>
              <a:cxnSpLocks/>
            </p:cNvCxnSpPr>
            <p:nvPr userDrawn="1"/>
          </p:nvCxnSpPr>
          <p:spPr bwMode="auto">
            <a:xfrm>
              <a:off x="1476523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433677" name="Connettore 1 101"/>
            <p:cNvCxnSpPr>
              <a:cxnSpLocks/>
            </p:cNvCxnSpPr>
            <p:nvPr userDrawn="1"/>
          </p:nvCxnSpPr>
          <p:spPr bwMode="auto">
            <a:xfrm>
              <a:off x="1491410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3150650" name="Connettore 1 102"/>
            <p:cNvCxnSpPr>
              <a:cxnSpLocks/>
            </p:cNvCxnSpPr>
            <p:nvPr userDrawn="1"/>
          </p:nvCxnSpPr>
          <p:spPr bwMode="auto">
            <a:xfrm>
              <a:off x="1506297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979533" name="Connettore 1 103"/>
            <p:cNvCxnSpPr>
              <a:cxnSpLocks/>
            </p:cNvCxnSpPr>
            <p:nvPr userDrawn="1"/>
          </p:nvCxnSpPr>
          <p:spPr bwMode="auto">
            <a:xfrm>
              <a:off x="1521183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095146" name="Connettore 1 104"/>
            <p:cNvCxnSpPr>
              <a:cxnSpLocks/>
            </p:cNvCxnSpPr>
            <p:nvPr userDrawn="1"/>
          </p:nvCxnSpPr>
          <p:spPr bwMode="auto">
            <a:xfrm>
              <a:off x="1536070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411411" name="Connettore 1 105"/>
            <p:cNvCxnSpPr>
              <a:cxnSpLocks/>
            </p:cNvCxnSpPr>
            <p:nvPr userDrawn="1"/>
          </p:nvCxnSpPr>
          <p:spPr bwMode="auto">
            <a:xfrm>
              <a:off x="1550957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231937" name="Connettore 1 106"/>
            <p:cNvCxnSpPr>
              <a:cxnSpLocks/>
            </p:cNvCxnSpPr>
            <p:nvPr userDrawn="1"/>
          </p:nvCxnSpPr>
          <p:spPr bwMode="auto">
            <a:xfrm>
              <a:off x="1565843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939153" name="Connettore 1 107"/>
            <p:cNvCxnSpPr>
              <a:cxnSpLocks/>
            </p:cNvCxnSpPr>
            <p:nvPr userDrawn="1"/>
          </p:nvCxnSpPr>
          <p:spPr bwMode="auto">
            <a:xfrm>
              <a:off x="1580730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164051" name="Connettore 1 108"/>
            <p:cNvCxnSpPr>
              <a:cxnSpLocks/>
            </p:cNvCxnSpPr>
            <p:nvPr userDrawn="1"/>
          </p:nvCxnSpPr>
          <p:spPr bwMode="auto">
            <a:xfrm>
              <a:off x="1595617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86119" name="Connettore 1 109"/>
            <p:cNvCxnSpPr>
              <a:cxnSpLocks/>
            </p:cNvCxnSpPr>
            <p:nvPr userDrawn="1"/>
          </p:nvCxnSpPr>
          <p:spPr bwMode="auto">
            <a:xfrm>
              <a:off x="1610503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5338198" name="Connettore 1 110"/>
            <p:cNvCxnSpPr>
              <a:cxnSpLocks/>
            </p:cNvCxnSpPr>
            <p:nvPr userDrawn="1"/>
          </p:nvCxnSpPr>
          <p:spPr bwMode="auto">
            <a:xfrm>
              <a:off x="1625390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4544726" name="Connettore 1 111"/>
            <p:cNvCxnSpPr>
              <a:cxnSpLocks/>
            </p:cNvCxnSpPr>
            <p:nvPr userDrawn="1"/>
          </p:nvCxnSpPr>
          <p:spPr bwMode="auto">
            <a:xfrm>
              <a:off x="1640277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322347" name="Connettore 1 112"/>
            <p:cNvCxnSpPr>
              <a:cxnSpLocks/>
            </p:cNvCxnSpPr>
            <p:nvPr userDrawn="1"/>
          </p:nvCxnSpPr>
          <p:spPr bwMode="auto">
            <a:xfrm>
              <a:off x="1655164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603696" name="Connettore 1 113"/>
            <p:cNvCxnSpPr>
              <a:cxnSpLocks/>
            </p:cNvCxnSpPr>
            <p:nvPr userDrawn="1"/>
          </p:nvCxnSpPr>
          <p:spPr bwMode="auto">
            <a:xfrm>
              <a:off x="1670050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388875" name="Connettore 1 114"/>
            <p:cNvCxnSpPr>
              <a:cxnSpLocks/>
            </p:cNvCxnSpPr>
            <p:nvPr userDrawn="1"/>
          </p:nvCxnSpPr>
          <p:spPr bwMode="auto">
            <a:xfrm>
              <a:off x="1684937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611850" name="Connettore 1 115"/>
            <p:cNvCxnSpPr>
              <a:cxnSpLocks/>
            </p:cNvCxnSpPr>
            <p:nvPr userDrawn="1"/>
          </p:nvCxnSpPr>
          <p:spPr bwMode="auto">
            <a:xfrm>
              <a:off x="1699824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82500" name="Connettore 1 116"/>
            <p:cNvCxnSpPr>
              <a:cxnSpLocks/>
            </p:cNvCxnSpPr>
            <p:nvPr userDrawn="1"/>
          </p:nvCxnSpPr>
          <p:spPr bwMode="auto">
            <a:xfrm>
              <a:off x="1714710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310181" name="Connettore 1 117"/>
            <p:cNvCxnSpPr>
              <a:cxnSpLocks/>
            </p:cNvCxnSpPr>
            <p:nvPr userDrawn="1"/>
          </p:nvCxnSpPr>
          <p:spPr bwMode="auto">
            <a:xfrm>
              <a:off x="1729597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749278" name="Connettore 1 118"/>
            <p:cNvCxnSpPr>
              <a:cxnSpLocks/>
            </p:cNvCxnSpPr>
            <p:nvPr userDrawn="1"/>
          </p:nvCxnSpPr>
          <p:spPr bwMode="auto">
            <a:xfrm>
              <a:off x="1744484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672864" name="Connettore 1 119"/>
            <p:cNvCxnSpPr>
              <a:cxnSpLocks/>
            </p:cNvCxnSpPr>
            <p:nvPr userDrawn="1"/>
          </p:nvCxnSpPr>
          <p:spPr bwMode="auto">
            <a:xfrm>
              <a:off x="1759370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314325" name="Connettore 1 120"/>
            <p:cNvCxnSpPr>
              <a:cxnSpLocks/>
            </p:cNvCxnSpPr>
            <p:nvPr userDrawn="1"/>
          </p:nvCxnSpPr>
          <p:spPr bwMode="auto">
            <a:xfrm>
              <a:off x="1774257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654057" name="Connettore 1 121"/>
            <p:cNvCxnSpPr>
              <a:cxnSpLocks/>
            </p:cNvCxnSpPr>
            <p:nvPr userDrawn="1"/>
          </p:nvCxnSpPr>
          <p:spPr bwMode="auto">
            <a:xfrm>
              <a:off x="1789144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505144" name="Connettore 1 122"/>
            <p:cNvCxnSpPr>
              <a:cxnSpLocks/>
            </p:cNvCxnSpPr>
            <p:nvPr userDrawn="1"/>
          </p:nvCxnSpPr>
          <p:spPr bwMode="auto">
            <a:xfrm>
              <a:off x="180403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4758355" name="Connettore 1 123"/>
            <p:cNvCxnSpPr>
              <a:cxnSpLocks/>
            </p:cNvCxnSpPr>
            <p:nvPr userDrawn="1"/>
          </p:nvCxnSpPr>
          <p:spPr bwMode="auto">
            <a:xfrm>
              <a:off x="1818917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674894" name="Connettore 1 124"/>
            <p:cNvCxnSpPr>
              <a:cxnSpLocks/>
            </p:cNvCxnSpPr>
            <p:nvPr userDrawn="1"/>
          </p:nvCxnSpPr>
          <p:spPr bwMode="auto">
            <a:xfrm>
              <a:off x="1833804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1788203" name="Connettore 1 125"/>
            <p:cNvCxnSpPr>
              <a:cxnSpLocks/>
            </p:cNvCxnSpPr>
            <p:nvPr userDrawn="1"/>
          </p:nvCxnSpPr>
          <p:spPr bwMode="auto">
            <a:xfrm>
              <a:off x="184869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3287907" name="Connettore 1 126"/>
            <p:cNvCxnSpPr>
              <a:cxnSpLocks/>
            </p:cNvCxnSpPr>
            <p:nvPr userDrawn="1"/>
          </p:nvCxnSpPr>
          <p:spPr bwMode="auto">
            <a:xfrm>
              <a:off x="1863577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489099" name="Connettore 1 127"/>
            <p:cNvCxnSpPr>
              <a:cxnSpLocks/>
            </p:cNvCxnSpPr>
            <p:nvPr userDrawn="1"/>
          </p:nvCxnSpPr>
          <p:spPr bwMode="auto">
            <a:xfrm>
              <a:off x="1878464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3239160" name="Connettore 1 128"/>
            <p:cNvCxnSpPr>
              <a:cxnSpLocks/>
            </p:cNvCxnSpPr>
            <p:nvPr userDrawn="1"/>
          </p:nvCxnSpPr>
          <p:spPr bwMode="auto">
            <a:xfrm>
              <a:off x="1893346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7132372" name="Titolo 1"/>
          <p:cNvSpPr txBox="1"/>
          <p:nvPr/>
        </p:nvSpPr>
        <p:spPr bwMode="auto">
          <a:xfrm>
            <a:off x="641533" y="4149724"/>
            <a:ext cx="7772400" cy="968373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>
            <a:lvl1pPr marL="0" indent="0" algn="l" defTabSz="457200">
              <a:spcBef>
                <a:spcPts val="0"/>
              </a:spcBef>
              <a:buNone/>
              <a:defRPr sz="3600" b="1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it-IT"/>
              <a:t>Mathematical Background</a:t>
            </a:r>
            <a:endParaRPr lang="it-IT"/>
          </a:p>
        </p:txBody>
      </p:sp>
      <p:sp>
        <p:nvSpPr>
          <p:cNvPr id="880849135" name="Sottotitolo 2"/>
          <p:cNvSpPr txBox="1"/>
          <p:nvPr/>
        </p:nvSpPr>
        <p:spPr bwMode="auto">
          <a:xfrm>
            <a:off x="641533" y="5118099"/>
            <a:ext cx="7772400" cy="1333499"/>
          </a:xfrm>
          <a:prstGeom prst="rect">
            <a:avLst/>
          </a:prstGeom>
        </p:spPr>
        <p:txBody>
          <a:bodyPr/>
          <a:lstStyle>
            <a:lvl1pPr marL="0" indent="0" algn="l" defTabSz="457200">
              <a:spcBef>
                <a:spcPts val="0"/>
              </a:spcBef>
              <a:buFont typeface="Wingdings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>
                <a:solidFill>
                  <a:schemeClr val="bg1"/>
                </a:solidFill>
              </a:rPr>
              <a:t>Lattices, lattice problems, lattice reduction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817614703" name="CasellaDiTesto 1"/>
          <p:cNvSpPr txBox="1"/>
          <p:nvPr/>
        </p:nvSpPr>
        <p:spPr bwMode="auto">
          <a:xfrm>
            <a:off x="4908065" y="2047874"/>
            <a:ext cx="2886381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8747531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0413985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723197383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pic>
        <p:nvPicPr>
          <p:cNvPr id="3834066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0294" y="2755701"/>
            <a:ext cx="3581601" cy="2760603"/>
          </a:xfrm>
          <a:prstGeom prst="rect">
            <a:avLst/>
          </a:prstGeom>
        </p:spPr>
      </p:pic>
      <p:pic>
        <p:nvPicPr>
          <p:cNvPr id="115430776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39340" y="1384101"/>
            <a:ext cx="8086725" cy="1371600"/>
          </a:xfrm>
          <a:prstGeom prst="rect">
            <a:avLst/>
          </a:prstGeom>
        </p:spPr>
      </p:pic>
      <p:sp>
        <p:nvSpPr>
          <p:cNvPr id="1712298600" name=""/>
          <p:cNvSpPr txBox="1"/>
          <p:nvPr/>
        </p:nvSpPr>
        <p:spPr bwMode="auto">
          <a:xfrm flipH="0" flipV="0">
            <a:off x="3951896" y="3060916"/>
            <a:ext cx="4942755" cy="17377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 basis for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 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is any set of independent vectors that generates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Although a lattice can be represented by many different bases, some are particularly “good” for solving certain computational problems</a:t>
            </a:r>
            <a:endParaRPr>
              <a:latin typeface="Cambria Maths"/>
              <a:cs typeface="Cambria Maths"/>
            </a:endParaRPr>
          </a:p>
        </p:txBody>
      </p:sp>
      <p:sp>
        <p:nvSpPr>
          <p:cNvPr id="1871372499" name=""/>
          <p:cNvSpPr txBox="1"/>
          <p:nvPr/>
        </p:nvSpPr>
        <p:spPr bwMode="auto">
          <a:xfrm flipH="0" flipV="0">
            <a:off x="288520" y="5571033"/>
            <a:ext cx="448241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Cambria Maths"/>
                <a:ea typeface="Cambria Maths"/>
                <a:cs typeface="Cambria Maths"/>
              </a:rPr>
              <a:t> A 2-dimensional lattice and two different bases for it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28538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785110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990322922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2087137848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348501233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711196243" name=""/>
          <p:cNvSpPr txBox="1"/>
          <p:nvPr/>
        </p:nvSpPr>
        <p:spPr bwMode="auto">
          <a:xfrm flipH="0" flipV="0">
            <a:off x="125564" y="1384101"/>
            <a:ext cx="8909791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Definition (Fundamental Domain). Let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B={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r>
              <a:rPr b="1">
                <a:latin typeface="Asana Math"/>
                <a:ea typeface="Asana Math"/>
                <a:cs typeface="Asana Math"/>
              </a:rPr>
              <a:t> </a:t>
            </a:r>
            <a:r>
              <a:rPr b="0">
                <a:latin typeface="Asana Math"/>
                <a:ea typeface="Asana Math"/>
                <a:cs typeface="Asana Math"/>
              </a:rPr>
              <a:t>be a basis. The fundamental domain (or parallelepiped) of </a:t>
            </a:r>
            <a:r>
              <a:rPr b="1">
                <a:latin typeface="Asana Math"/>
                <a:ea typeface="Asana Math"/>
                <a:cs typeface="Asana Math"/>
              </a:rPr>
              <a:t>B</a:t>
            </a:r>
            <a:r>
              <a:rPr b="0">
                <a:latin typeface="Asana Math"/>
                <a:ea typeface="Asana Math"/>
                <a:cs typeface="Asana Math"/>
              </a:rPr>
              <a:t> is defined as</a:t>
            </a:r>
            <a:endParaRPr b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pic>
        <p:nvPicPr>
          <p:cNvPr id="94528360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93247" y="1953638"/>
            <a:ext cx="3267074" cy="857250"/>
          </a:xfrm>
          <a:prstGeom prst="rect">
            <a:avLst/>
          </a:prstGeom>
        </p:spPr>
      </p:pic>
      <p:pic>
        <p:nvPicPr>
          <p:cNvPr id="44130356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640759" y="2860297"/>
            <a:ext cx="3723927" cy="2924275"/>
          </a:xfrm>
          <a:prstGeom prst="rect">
            <a:avLst/>
          </a:prstGeom>
        </p:spPr>
      </p:pic>
      <p:sp>
        <p:nvSpPr>
          <p:cNvPr id="396456299" name=""/>
          <p:cNvSpPr txBox="1"/>
          <p:nvPr/>
        </p:nvSpPr>
        <p:spPr bwMode="auto">
          <a:xfrm flipH="0" flipV="0">
            <a:off x="125564" y="5784573"/>
            <a:ext cx="885549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 basis 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B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is a basis for the lattice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iff              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= {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0</a:t>
            </a:r>
            <a:r>
              <a:rPr>
                <a:latin typeface="Asana Math"/>
                <a:ea typeface="Asana Math"/>
                <a:cs typeface="Asana Math"/>
              </a:rPr>
              <a:t>}</a:t>
            </a:r>
            <a:endParaRPr b="0" i="0">
              <a:latin typeface="Asana Math"/>
              <a:cs typeface="Asana Math"/>
            </a:endParaRPr>
          </a:p>
        </p:txBody>
      </p:sp>
      <p:pic>
        <p:nvPicPr>
          <p:cNvPr id="79235037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961670" y="5843808"/>
            <a:ext cx="809624" cy="247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5515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661937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88029508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293472090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651133675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1190078007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28366649" name=""/>
          <p:cNvSpPr txBox="1"/>
          <p:nvPr/>
        </p:nvSpPr>
        <p:spPr bwMode="auto">
          <a:xfrm flipH="0" flipV="0">
            <a:off x="152892" y="1404458"/>
            <a:ext cx="88569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 basis 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B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is a basis for the lattice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iff                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= {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0</a:t>
            </a:r>
            <a:r>
              <a:rPr>
                <a:latin typeface="Asana Math"/>
                <a:ea typeface="Asana Math"/>
                <a:cs typeface="Asana Math"/>
              </a:rPr>
              <a:t>}</a:t>
            </a:r>
            <a:endParaRPr b="0" i="0">
              <a:latin typeface="Asana Math"/>
              <a:cs typeface="Asana Math"/>
            </a:endParaRPr>
          </a:p>
        </p:txBody>
      </p:sp>
      <p:pic>
        <p:nvPicPr>
          <p:cNvPr id="12229825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097910" y="1443336"/>
            <a:ext cx="809624" cy="247649"/>
          </a:xfrm>
          <a:prstGeom prst="rect">
            <a:avLst/>
          </a:prstGeom>
        </p:spPr>
      </p:pic>
      <p:pic>
        <p:nvPicPr>
          <p:cNvPr id="33502336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88520" y="1850729"/>
            <a:ext cx="8645281" cy="405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334773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 for cryptanalysis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8947430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233858814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803863678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209601344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254866642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395300082" name=""/>
          <p:cNvSpPr txBox="1"/>
          <p:nvPr/>
        </p:nvSpPr>
        <p:spPr bwMode="auto">
          <a:xfrm flipH="0" flipV="0">
            <a:off x="-5599248" y="1825486"/>
            <a:ext cx="88473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sp>
        <p:nvSpPr>
          <p:cNvPr id="1574184177" name=""/>
          <p:cNvSpPr txBox="1"/>
          <p:nvPr/>
        </p:nvSpPr>
        <p:spPr bwMode="auto">
          <a:xfrm flipH="0" flipV="0">
            <a:off x="288520" y="3024413"/>
            <a:ext cx="889811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sp>
        <p:nvSpPr>
          <p:cNvPr id="188402493" name=""/>
          <p:cNvSpPr txBox="1"/>
          <p:nvPr/>
        </p:nvSpPr>
        <p:spPr bwMode="auto">
          <a:xfrm flipH="0" flipV="0">
            <a:off x="288520" y="4595493"/>
            <a:ext cx="837242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519735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61995" y="1306385"/>
            <a:ext cx="3340008" cy="4763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0</Words>
  <Application>ONLYOFFICE/8.1.1.27</Application>
  <DocSecurity>0</DocSecurity>
  <PresentationFormat>Presentazione su schermo (4:3)</PresentationFormat>
  <Paragraphs>0</Paragraphs>
  <Slides>21</Slides>
  <Notes>21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Manager/>
  <Company>Area Servizi ICT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Mattia Brambilla</dc:creator>
  <cp:keywords/>
  <dc:description/>
  <dc:identifier/>
  <dc:language/>
  <cp:lastModifiedBy/>
  <cp:revision>26</cp:revision>
  <dcterms:created xsi:type="dcterms:W3CDTF">2015-05-26T12:27:57Z</dcterms:created>
  <dcterms:modified xsi:type="dcterms:W3CDTF">2024-08-10T23:16:09Z</dcterms:modified>
  <cp:category/>
  <cp:contentStatus/>
  <cp:version/>
</cp:coreProperties>
</file>